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8"/>
  </p:notesMasterIdLst>
  <p:sldIdLst>
    <p:sldId id="256" r:id="rId2"/>
    <p:sldId id="257" r:id="rId3"/>
    <p:sldId id="292" r:id="rId4"/>
    <p:sldId id="264" r:id="rId5"/>
    <p:sldId id="298" r:id="rId6"/>
    <p:sldId id="263" r:id="rId7"/>
    <p:sldId id="289" r:id="rId8"/>
    <p:sldId id="260" r:id="rId9"/>
    <p:sldId id="294" r:id="rId10"/>
    <p:sldId id="279" r:id="rId11"/>
    <p:sldId id="281" r:id="rId12"/>
    <p:sldId id="282" r:id="rId13"/>
    <p:sldId id="283" r:id="rId14"/>
    <p:sldId id="261" r:id="rId15"/>
    <p:sldId id="268" r:id="rId16"/>
    <p:sldId id="269" r:id="rId17"/>
    <p:sldId id="258" r:id="rId18"/>
    <p:sldId id="288" r:id="rId19"/>
    <p:sldId id="285" r:id="rId20"/>
    <p:sldId id="291" r:id="rId21"/>
    <p:sldId id="271" r:id="rId22"/>
    <p:sldId id="280" r:id="rId23"/>
    <p:sldId id="270" r:id="rId24"/>
    <p:sldId id="284" r:id="rId25"/>
    <p:sldId id="262" r:id="rId26"/>
    <p:sldId id="277" r:id="rId27"/>
    <p:sldId id="274" r:id="rId28"/>
    <p:sldId id="286" r:id="rId29"/>
    <p:sldId id="272" r:id="rId30"/>
    <p:sldId id="278" r:id="rId31"/>
    <p:sldId id="295" r:id="rId32"/>
    <p:sldId id="290" r:id="rId33"/>
    <p:sldId id="267" r:id="rId34"/>
    <p:sldId id="287" r:id="rId35"/>
    <p:sldId id="300" r:id="rId36"/>
    <p:sldId id="29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89" autoAdjust="0"/>
    <p:restoredTop sz="69038"/>
  </p:normalViewPr>
  <p:slideViewPr>
    <p:cSldViewPr snapToGrid="0">
      <p:cViewPr varScale="1">
        <p:scale>
          <a:sx n="86" d="100"/>
          <a:sy n="86" d="100"/>
        </p:scale>
        <p:origin x="1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33545-7A6D-344A-BBEE-421ED94F2AFA}" type="datetimeFigureOut">
              <a:rPr lang="de-DE" smtClean="0"/>
              <a:t>01.07.20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D0DDE-8A21-664C-AE85-F93181F6EC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Alexandra: </a:t>
            </a:r>
            <a:r>
              <a:rPr lang="de-DE" dirty="0" err="1"/>
              <a:t>Vorstellung,Vision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137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Jeder erklärt selber!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7145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44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Youtrack</a:t>
            </a:r>
            <a:r>
              <a:rPr lang="de-DE" dirty="0"/>
              <a:t> integriert in </a:t>
            </a:r>
            <a:r>
              <a:rPr lang="de-DE" dirty="0" err="1"/>
              <a:t>IntelliJ</a:t>
            </a:r>
            <a:r>
              <a:rPr lang="de-DE" dirty="0"/>
              <a:t> als </a:t>
            </a:r>
            <a:r>
              <a:rPr lang="de-DE" dirty="0" err="1"/>
              <a:t>Plugin</a:t>
            </a:r>
            <a:r>
              <a:rPr lang="de-DE" dirty="0"/>
              <a:t> und in </a:t>
            </a:r>
            <a:r>
              <a:rPr lang="de-DE" dirty="0" err="1"/>
              <a:t>Git</a:t>
            </a:r>
            <a:r>
              <a:rPr lang="de-DE" dirty="0"/>
              <a:t>, 30s-1min</a:t>
            </a:r>
          </a:p>
          <a:p>
            <a:endParaRPr lang="de-DE" dirty="0"/>
          </a:p>
          <a:p>
            <a:r>
              <a:rPr lang="de-DE" b="0" dirty="0" err="1"/>
              <a:t>Scrum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process</a:t>
            </a:r>
            <a:r>
              <a:rPr lang="de-DE" b="0" dirty="0"/>
              <a:t> </a:t>
            </a:r>
            <a:r>
              <a:rPr lang="de-DE" b="0" dirty="0" err="1"/>
              <a:t>model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project</a:t>
            </a:r>
            <a:r>
              <a:rPr lang="de-DE" b="0" dirty="0"/>
              <a:t> </a:t>
            </a:r>
            <a:r>
              <a:rPr lang="de-DE" b="0" dirty="0" err="1"/>
              <a:t>and</a:t>
            </a:r>
            <a:r>
              <a:rPr lang="de-DE" b="0" dirty="0"/>
              <a:t> </a:t>
            </a:r>
            <a:r>
              <a:rPr lang="de-DE" b="0" dirty="0" err="1"/>
              <a:t>product</a:t>
            </a:r>
            <a:r>
              <a:rPr lang="de-DE" b="0" dirty="0"/>
              <a:t> </a:t>
            </a:r>
            <a:r>
              <a:rPr lang="de-DE" b="0" dirty="0" err="1"/>
              <a:t>management</a:t>
            </a:r>
            <a:r>
              <a:rPr lang="de-DE" b="0" dirty="0"/>
              <a:t>, </a:t>
            </a:r>
            <a:r>
              <a:rPr lang="de-DE" b="0" dirty="0" err="1"/>
              <a:t>especially</a:t>
            </a:r>
            <a:r>
              <a:rPr lang="de-DE" b="0" dirty="0"/>
              <a:t> </a:t>
            </a:r>
            <a:r>
              <a:rPr lang="de-DE" b="0" dirty="0" err="1"/>
              <a:t>for</a:t>
            </a:r>
            <a:r>
              <a:rPr lang="de-DE" b="0" dirty="0"/>
              <a:t> agile </a:t>
            </a:r>
            <a:r>
              <a:rPr lang="de-DE" b="0" dirty="0" err="1"/>
              <a:t>software</a:t>
            </a:r>
            <a:r>
              <a:rPr lang="de-DE" b="0" dirty="0"/>
              <a:t> </a:t>
            </a:r>
            <a:r>
              <a:rPr lang="de-DE" b="0" dirty="0" err="1"/>
              <a:t>development</a:t>
            </a:r>
            <a:r>
              <a:rPr lang="de-DE" b="0" dirty="0"/>
              <a:t>. </a:t>
            </a:r>
            <a:r>
              <a:rPr lang="de-DE" b="0" dirty="0" err="1"/>
              <a:t>There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a </a:t>
            </a:r>
            <a:r>
              <a:rPr lang="de-DE" b="0" dirty="0" err="1"/>
              <a:t>backlog</a:t>
            </a:r>
            <a:r>
              <a:rPr lang="de-DE" b="0" dirty="0"/>
              <a:t> </a:t>
            </a:r>
            <a:r>
              <a:rPr lang="de-DE" b="0" dirty="0" err="1"/>
              <a:t>that</a:t>
            </a:r>
            <a:r>
              <a:rPr lang="de-DE" b="0" dirty="0"/>
              <a:t> </a:t>
            </a:r>
            <a:r>
              <a:rPr lang="de-DE" b="0" dirty="0" err="1"/>
              <a:t>lists</a:t>
            </a:r>
            <a:r>
              <a:rPr lang="de-DE" b="0" dirty="0"/>
              <a:t> all </a:t>
            </a:r>
            <a:r>
              <a:rPr lang="de-DE" b="0" dirty="0" err="1"/>
              <a:t>planned</a:t>
            </a:r>
            <a:r>
              <a:rPr lang="de-DE" b="0" dirty="0"/>
              <a:t> </a:t>
            </a:r>
            <a:r>
              <a:rPr lang="de-DE" b="0" dirty="0" err="1"/>
              <a:t>functionalities</a:t>
            </a:r>
            <a:r>
              <a:rPr lang="de-DE" b="0" dirty="0"/>
              <a:t> in </a:t>
            </a:r>
            <a:r>
              <a:rPr lang="de-DE" b="0" dirty="0" err="1"/>
              <a:t>order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</a:t>
            </a:r>
            <a:r>
              <a:rPr lang="de-DE" b="0" dirty="0" err="1"/>
              <a:t>priority</a:t>
            </a:r>
            <a:r>
              <a:rPr lang="de-DE" b="0" dirty="0"/>
              <a:t>. The </a:t>
            </a:r>
            <a:r>
              <a:rPr lang="de-DE" b="0" dirty="0" err="1"/>
              <a:t>customer</a:t>
            </a:r>
            <a:r>
              <a:rPr lang="de-DE" b="0" dirty="0"/>
              <a:t> </a:t>
            </a:r>
            <a:r>
              <a:rPr lang="de-DE" b="0" dirty="0" err="1"/>
              <a:t>decides</a:t>
            </a:r>
            <a:r>
              <a:rPr lang="de-DE" b="0" dirty="0"/>
              <a:t> in a </a:t>
            </a:r>
            <a:r>
              <a:rPr lang="de-DE" b="0" dirty="0" err="1"/>
              <a:t>fixed</a:t>
            </a:r>
            <a:r>
              <a:rPr lang="de-DE" b="0" dirty="0"/>
              <a:t> </a:t>
            </a:r>
            <a:r>
              <a:rPr lang="de-DE" b="0" dirty="0" err="1"/>
              <a:t>rhythm</a:t>
            </a:r>
            <a:r>
              <a:rPr lang="de-DE" b="0" dirty="0"/>
              <a:t> </a:t>
            </a:r>
            <a:r>
              <a:rPr lang="de-DE" b="0" dirty="0" err="1"/>
              <a:t>which</a:t>
            </a:r>
            <a:r>
              <a:rPr lang="de-DE" b="0" dirty="0"/>
              <a:t> </a:t>
            </a:r>
            <a:r>
              <a:rPr lang="de-DE" b="0" dirty="0" err="1"/>
              <a:t>next</a:t>
            </a:r>
            <a:r>
              <a:rPr lang="de-DE" b="0" dirty="0"/>
              <a:t> </a:t>
            </a:r>
            <a:r>
              <a:rPr lang="de-DE" b="0" dirty="0" err="1"/>
              <a:t>functions</a:t>
            </a:r>
            <a:r>
              <a:rPr lang="de-DE" b="0" dirty="0"/>
              <a:t> he </a:t>
            </a:r>
            <a:r>
              <a:rPr lang="de-DE" b="0" dirty="0" err="1"/>
              <a:t>would</a:t>
            </a:r>
            <a:r>
              <a:rPr lang="de-DE" b="0" dirty="0"/>
              <a:t> like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</a:t>
            </a:r>
            <a:r>
              <a:rPr lang="de-DE" b="0" dirty="0" err="1"/>
              <a:t>implemented</a:t>
            </a:r>
            <a:r>
              <a:rPr lang="de-DE" b="0" dirty="0"/>
              <a:t> </a:t>
            </a:r>
            <a:r>
              <a:rPr lang="de-DE" b="0" dirty="0" err="1"/>
              <a:t>next</a:t>
            </a:r>
            <a:r>
              <a:rPr lang="de-DE" b="0" dirty="0"/>
              <a:t>. After </a:t>
            </a:r>
            <a:r>
              <a:rPr lang="de-DE" b="0" dirty="0" err="1"/>
              <a:t>consultation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team</a:t>
            </a:r>
            <a:r>
              <a:rPr lang="de-DE" b="0" dirty="0"/>
              <a:t>, </a:t>
            </a:r>
            <a:r>
              <a:rPr lang="de-DE" b="0" dirty="0" err="1"/>
              <a:t>these</a:t>
            </a:r>
            <a:r>
              <a:rPr lang="de-DE" b="0" dirty="0"/>
              <a:t> </a:t>
            </a:r>
            <a:r>
              <a:rPr lang="de-DE" b="0" dirty="0" err="1"/>
              <a:t>functions</a:t>
            </a:r>
            <a:r>
              <a:rPr lang="de-DE" b="0" dirty="0"/>
              <a:t> </a:t>
            </a:r>
            <a:r>
              <a:rPr lang="de-DE" b="0" dirty="0" err="1"/>
              <a:t>are</a:t>
            </a:r>
            <a:r>
              <a:rPr lang="de-DE" b="0" dirty="0"/>
              <a:t> </a:t>
            </a:r>
            <a:r>
              <a:rPr lang="de-DE" b="0" dirty="0" err="1"/>
              <a:t>put</a:t>
            </a:r>
            <a:r>
              <a:rPr lang="de-DE" b="0" dirty="0"/>
              <a:t> </a:t>
            </a:r>
            <a:r>
              <a:rPr lang="de-DE" b="0" dirty="0" err="1"/>
              <a:t>into</a:t>
            </a:r>
            <a:r>
              <a:rPr lang="de-DE" b="0" dirty="0"/>
              <a:t> a </a:t>
            </a:r>
            <a:r>
              <a:rPr lang="de-DE" b="0" dirty="0" err="1"/>
              <a:t>sprint</a:t>
            </a:r>
            <a:r>
              <a:rPr lang="de-DE" b="0" dirty="0"/>
              <a:t>. A </a:t>
            </a:r>
            <a:r>
              <a:rPr lang="de-DE" b="0" dirty="0" err="1"/>
              <a:t>sprint</a:t>
            </a:r>
            <a:r>
              <a:rPr lang="de-DE" b="0" dirty="0"/>
              <a:t> </a:t>
            </a:r>
            <a:r>
              <a:rPr lang="de-DE" b="0" dirty="0" err="1"/>
              <a:t>has</a:t>
            </a:r>
            <a:r>
              <a:rPr lang="de-DE" b="0" dirty="0"/>
              <a:t> a </a:t>
            </a:r>
            <a:r>
              <a:rPr lang="de-DE" b="0" dirty="0" err="1"/>
              <a:t>fixed</a:t>
            </a:r>
            <a:r>
              <a:rPr lang="de-DE" b="0" dirty="0"/>
              <a:t> </a:t>
            </a:r>
            <a:r>
              <a:rPr lang="de-DE" b="0" dirty="0" err="1"/>
              <a:t>cycle</a:t>
            </a:r>
            <a:r>
              <a:rPr lang="de-DE" b="0" dirty="0"/>
              <a:t> in </a:t>
            </a:r>
            <a:r>
              <a:rPr lang="de-DE" b="0" dirty="0" err="1"/>
              <a:t>which</a:t>
            </a:r>
            <a:r>
              <a:rPr lang="de-DE" b="0" dirty="0"/>
              <a:t> </a:t>
            </a:r>
            <a:r>
              <a:rPr lang="de-DE" b="0" dirty="0" err="1"/>
              <a:t>these</a:t>
            </a:r>
            <a:r>
              <a:rPr lang="de-DE" b="0" dirty="0"/>
              <a:t> </a:t>
            </a:r>
            <a:r>
              <a:rPr lang="de-DE" b="0" dirty="0" err="1"/>
              <a:t>functions</a:t>
            </a:r>
            <a:r>
              <a:rPr lang="de-DE" b="0" dirty="0"/>
              <a:t> </a:t>
            </a:r>
            <a:r>
              <a:rPr lang="de-DE" b="0" dirty="0" err="1"/>
              <a:t>are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implemented</a:t>
            </a:r>
            <a:r>
              <a:rPr lang="de-DE" b="0" dirty="0"/>
              <a:t>. At </a:t>
            </a:r>
            <a:r>
              <a:rPr lang="de-DE" b="0" dirty="0" err="1"/>
              <a:t>the</a:t>
            </a:r>
            <a:r>
              <a:rPr lang="de-DE" b="0" dirty="0"/>
              <a:t> end </a:t>
            </a:r>
            <a:r>
              <a:rPr lang="de-DE" b="0" dirty="0" err="1"/>
              <a:t>of</a:t>
            </a:r>
            <a:r>
              <a:rPr lang="de-DE" b="0" dirty="0"/>
              <a:t> a </a:t>
            </a:r>
            <a:r>
              <a:rPr lang="de-DE" b="0" dirty="0" err="1"/>
              <a:t>sprint</a:t>
            </a:r>
            <a:r>
              <a:rPr lang="de-DE" b="0" dirty="0"/>
              <a:t>,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results</a:t>
            </a:r>
            <a:r>
              <a:rPr lang="de-DE" b="0" dirty="0"/>
              <a:t> </a:t>
            </a:r>
            <a:r>
              <a:rPr lang="de-DE" b="0" dirty="0" err="1"/>
              <a:t>are</a:t>
            </a:r>
            <a:r>
              <a:rPr lang="de-DE" b="0" dirty="0"/>
              <a:t> </a:t>
            </a:r>
            <a:r>
              <a:rPr lang="de-DE" b="0" dirty="0" err="1"/>
              <a:t>presented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customer</a:t>
            </a:r>
            <a:r>
              <a:rPr lang="de-DE" b="0" dirty="0"/>
              <a:t>. </a:t>
            </a:r>
            <a:r>
              <a:rPr lang="de-DE" b="0" dirty="0" err="1"/>
              <a:t>For</a:t>
            </a:r>
            <a:r>
              <a:rPr lang="de-DE" b="0" dirty="0"/>
              <a:t> </a:t>
            </a:r>
            <a:r>
              <a:rPr lang="de-DE" b="0" dirty="0" err="1"/>
              <a:t>us</a:t>
            </a:r>
            <a:r>
              <a:rPr lang="de-DE" b="0" dirty="0"/>
              <a:t> </a:t>
            </a:r>
            <a:r>
              <a:rPr lang="de-DE" b="0" dirty="0" err="1"/>
              <a:t>the</a:t>
            </a:r>
            <a:r>
              <a:rPr lang="de-DE" b="0" dirty="0"/>
              <a:t> </a:t>
            </a:r>
            <a:r>
              <a:rPr lang="de-DE" b="0" dirty="0" err="1"/>
              <a:t>duration</a:t>
            </a:r>
            <a:r>
              <a:rPr lang="de-DE" b="0" dirty="0"/>
              <a:t> </a:t>
            </a:r>
            <a:r>
              <a:rPr lang="de-DE" b="0" dirty="0" err="1"/>
              <a:t>is</a:t>
            </a:r>
            <a:r>
              <a:rPr lang="de-DE" b="0" dirty="0"/>
              <a:t> 2 </a:t>
            </a:r>
            <a:r>
              <a:rPr lang="de-DE" b="0" dirty="0" err="1"/>
              <a:t>weeks</a:t>
            </a:r>
            <a:r>
              <a:rPr lang="de-DE" b="0" dirty="0"/>
              <a:t>, i.e. </a:t>
            </a:r>
            <a:r>
              <a:rPr lang="de-DE" b="0" dirty="0" err="1"/>
              <a:t>every</a:t>
            </a:r>
            <a:r>
              <a:rPr lang="de-DE" b="0" dirty="0"/>
              <a:t> 2 </a:t>
            </a:r>
            <a:r>
              <a:rPr lang="de-DE" b="0" dirty="0" err="1"/>
              <a:t>weeks</a:t>
            </a:r>
            <a:r>
              <a:rPr lang="de-DE" b="0" dirty="0"/>
              <a:t> </a:t>
            </a:r>
            <a:r>
              <a:rPr lang="de-DE" b="0" dirty="0" err="1"/>
              <a:t>our</a:t>
            </a:r>
            <a:r>
              <a:rPr lang="de-DE" b="0" dirty="0"/>
              <a:t> </a:t>
            </a:r>
            <a:r>
              <a:rPr lang="de-DE" b="0" dirty="0" err="1"/>
              <a:t>product</a:t>
            </a:r>
            <a:r>
              <a:rPr lang="de-DE" b="0" dirty="0"/>
              <a:t> </a:t>
            </a:r>
            <a:r>
              <a:rPr lang="de-DE" b="0" dirty="0" err="1"/>
              <a:t>Bookly</a:t>
            </a:r>
            <a:r>
              <a:rPr lang="de-DE" b="0" dirty="0"/>
              <a:t> was </a:t>
            </a:r>
            <a:r>
              <a:rPr lang="de-DE" b="0" dirty="0" err="1"/>
              <a:t>extended</a:t>
            </a:r>
            <a:r>
              <a:rPr lang="de-DE" b="0" dirty="0"/>
              <a:t> </a:t>
            </a:r>
            <a:r>
              <a:rPr lang="de-DE" b="0" dirty="0" err="1"/>
              <a:t>with</a:t>
            </a:r>
            <a:r>
              <a:rPr lang="de-DE" b="0" dirty="0"/>
              <a:t> </a:t>
            </a:r>
            <a:r>
              <a:rPr lang="de-DE" b="0" dirty="0" err="1"/>
              <a:t>new</a:t>
            </a:r>
            <a:r>
              <a:rPr lang="de-DE" b="0" dirty="0"/>
              <a:t> </a:t>
            </a:r>
            <a:r>
              <a:rPr lang="de-DE" b="0" dirty="0" err="1"/>
              <a:t>functions</a:t>
            </a:r>
            <a:r>
              <a:rPr lang="de-DE" b="0" dirty="0"/>
              <a:t> </a:t>
            </a:r>
            <a:r>
              <a:rPr lang="de-DE" b="0" dirty="0" err="1"/>
              <a:t>and</a:t>
            </a:r>
            <a:r>
              <a:rPr lang="de-DE" b="0" dirty="0"/>
              <a:t> </a:t>
            </a:r>
            <a:r>
              <a:rPr lang="de-DE" b="0" dirty="0" err="1"/>
              <a:t>could</a:t>
            </a:r>
            <a:r>
              <a:rPr lang="de-DE" b="0" dirty="0"/>
              <a:t> </a:t>
            </a:r>
            <a:r>
              <a:rPr lang="de-DE" b="0" dirty="0" err="1"/>
              <a:t>be</a:t>
            </a:r>
            <a:r>
              <a:rPr lang="de-DE" b="0" dirty="0"/>
              <a:t> </a:t>
            </a:r>
            <a:r>
              <a:rPr lang="de-DE" b="0" dirty="0" err="1"/>
              <a:t>seen</a:t>
            </a:r>
            <a:r>
              <a:rPr lang="de-DE" b="0" dirty="0"/>
              <a:t> live. In </a:t>
            </a:r>
            <a:r>
              <a:rPr lang="de-DE" b="0" dirty="0" err="1"/>
              <a:t>addition</a:t>
            </a:r>
            <a:r>
              <a:rPr lang="de-DE" b="0" dirty="0"/>
              <a:t>,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have</a:t>
            </a:r>
            <a:r>
              <a:rPr lang="de-DE" b="0" dirty="0"/>
              <a:t> a </a:t>
            </a:r>
            <a:r>
              <a:rPr lang="de-DE" b="0" dirty="0" err="1"/>
              <a:t>fixed</a:t>
            </a:r>
            <a:r>
              <a:rPr lang="de-DE" b="0" dirty="0"/>
              <a:t> </a:t>
            </a:r>
            <a:r>
              <a:rPr lang="de-DE" b="0" dirty="0" err="1"/>
              <a:t>weekly</a:t>
            </a:r>
            <a:r>
              <a:rPr lang="de-DE" b="0" dirty="0"/>
              <a:t> </a:t>
            </a:r>
            <a:r>
              <a:rPr lang="de-DE" b="0" dirty="0" err="1"/>
              <a:t>appointment</a:t>
            </a:r>
            <a:r>
              <a:rPr lang="de-DE" b="0" dirty="0"/>
              <a:t> </a:t>
            </a:r>
            <a:r>
              <a:rPr lang="de-DE" b="0" dirty="0" err="1"/>
              <a:t>where</a:t>
            </a:r>
            <a:r>
              <a:rPr lang="de-DE" b="0" dirty="0"/>
              <a:t> </a:t>
            </a:r>
            <a:r>
              <a:rPr lang="de-DE" b="0" dirty="0" err="1"/>
              <a:t>we</a:t>
            </a:r>
            <a:r>
              <a:rPr lang="de-DE" b="0" dirty="0"/>
              <a:t> </a:t>
            </a:r>
            <a:r>
              <a:rPr lang="de-DE" b="0" dirty="0" err="1"/>
              <a:t>can</a:t>
            </a:r>
            <a:r>
              <a:rPr lang="de-DE" b="0" dirty="0"/>
              <a:t> </a:t>
            </a:r>
            <a:r>
              <a:rPr lang="de-DE" b="0" dirty="0" err="1"/>
              <a:t>discuss</a:t>
            </a:r>
            <a:r>
              <a:rPr lang="de-DE" b="0" dirty="0"/>
              <a:t> </a:t>
            </a:r>
            <a:r>
              <a:rPr lang="de-DE" b="0" dirty="0" err="1"/>
              <a:t>possible</a:t>
            </a:r>
            <a:r>
              <a:rPr lang="de-DE" b="0" dirty="0"/>
              <a:t> </a:t>
            </a:r>
            <a:r>
              <a:rPr lang="de-DE" b="0" dirty="0" err="1"/>
              <a:t>problems</a:t>
            </a:r>
            <a:r>
              <a:rPr lang="de-DE" b="0" dirty="0"/>
              <a:t> </a:t>
            </a:r>
            <a:r>
              <a:rPr lang="de-DE" b="0" dirty="0" err="1"/>
              <a:t>and</a:t>
            </a:r>
            <a:r>
              <a:rPr lang="de-DE" b="0" dirty="0"/>
              <a:t> </a:t>
            </a:r>
            <a:r>
              <a:rPr lang="de-DE" b="0" dirty="0" err="1"/>
              <a:t>obstacles</a:t>
            </a:r>
            <a:r>
              <a:rPr lang="de-DE" b="0" dirty="0"/>
              <a:t> </a:t>
            </a:r>
            <a:r>
              <a:rPr lang="de-DE" b="0" dirty="0" err="1"/>
              <a:t>and</a:t>
            </a:r>
            <a:r>
              <a:rPr lang="de-DE" b="0" dirty="0"/>
              <a:t> </a:t>
            </a:r>
            <a:r>
              <a:rPr lang="de-DE" b="0" dirty="0" err="1"/>
              <a:t>help</a:t>
            </a:r>
            <a:r>
              <a:rPr lang="de-DE" b="0" dirty="0"/>
              <a:t> </a:t>
            </a:r>
            <a:r>
              <a:rPr lang="de-DE" b="0" dirty="0" err="1"/>
              <a:t>each</a:t>
            </a:r>
            <a:r>
              <a:rPr lang="de-DE" b="0" dirty="0"/>
              <a:t> </a:t>
            </a:r>
            <a:r>
              <a:rPr lang="de-DE" b="0" dirty="0" err="1"/>
              <a:t>other</a:t>
            </a:r>
            <a:r>
              <a:rPr lang="de-DE" b="0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02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agile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YouTrack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an </a:t>
            </a:r>
            <a:r>
              <a:rPr lang="de-DE" dirty="0" err="1"/>
              <a:t>excerpt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sprint</a:t>
            </a:r>
            <a:r>
              <a:rPr lang="de-DE" dirty="0"/>
              <a:t>. The </a:t>
            </a:r>
            <a:r>
              <a:rPr lang="de-DE" dirty="0" err="1"/>
              <a:t>team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independently</a:t>
            </a:r>
            <a:r>
              <a:rPr lang="de-DE" dirty="0"/>
              <a:t> </a:t>
            </a:r>
            <a:r>
              <a:rPr lang="de-DE" dirty="0" err="1"/>
              <a:t>assign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sprint</a:t>
            </a:r>
            <a:r>
              <a:rPr lang="de-DE" dirty="0"/>
              <a:t> </a:t>
            </a:r>
            <a:r>
              <a:rPr lang="de-DE" dirty="0" err="1"/>
              <a:t>backlog</a:t>
            </a:r>
            <a:r>
              <a:rPr lang="de-DE" dirty="0"/>
              <a:t>,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, </a:t>
            </a:r>
            <a:r>
              <a:rPr lang="de-DE" dirty="0" err="1"/>
              <a:t>review</a:t>
            </a:r>
            <a:r>
              <a:rPr lang="de-DE" dirty="0"/>
              <a:t>,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728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excerpt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backlog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all (also </a:t>
            </a:r>
            <a:r>
              <a:rPr lang="de-DE" dirty="0" err="1"/>
              <a:t>completed</a:t>
            </a:r>
            <a:r>
              <a:rPr lang="de-DE" dirty="0"/>
              <a:t>) </a:t>
            </a:r>
            <a:r>
              <a:rPr lang="de-DE" dirty="0" err="1"/>
              <a:t>issues</a:t>
            </a:r>
            <a:r>
              <a:rPr lang="de-DE" dirty="0"/>
              <a:t>.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cards</a:t>
            </a:r>
            <a:r>
              <a:rPr lang="de-DE" dirty="0"/>
              <a:t>.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issue</a:t>
            </a:r>
            <a:r>
              <a:rPr lang="de-DE" dirty="0"/>
              <a:t> must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an RUP </a:t>
            </a:r>
            <a:r>
              <a:rPr lang="de-DE" dirty="0" err="1"/>
              <a:t>phase</a:t>
            </a:r>
            <a:r>
              <a:rPr lang="de-DE" dirty="0"/>
              <a:t>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later</a:t>
            </a:r>
            <a:r>
              <a:rPr lang="de-DE" dirty="0"/>
              <a:t>) </a:t>
            </a:r>
            <a:r>
              <a:rPr lang="de-DE" dirty="0" err="1"/>
              <a:t>and</a:t>
            </a:r>
            <a:r>
              <a:rPr lang="de-DE" dirty="0"/>
              <a:t> an </a:t>
            </a:r>
            <a:r>
              <a:rPr lang="de-DE" dirty="0" err="1"/>
              <a:t>estimated</a:t>
            </a:r>
            <a:r>
              <a:rPr lang="de-DE" dirty="0"/>
              <a:t> time.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11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30s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Burndown</a:t>
            </a:r>
            <a:r>
              <a:rPr lang="de-DE" dirty="0"/>
              <a:t> Charts.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sprints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clicking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link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corner</a:t>
            </a:r>
            <a:r>
              <a:rPr lang="de-DE" dirty="0"/>
              <a:t>. A </a:t>
            </a:r>
            <a:r>
              <a:rPr lang="de-DE" dirty="0" err="1"/>
              <a:t>burndown</a:t>
            </a:r>
            <a:r>
              <a:rPr lang="de-DE" dirty="0"/>
              <a:t> </a:t>
            </a:r>
            <a:r>
              <a:rPr lang="de-DE" dirty="0" err="1"/>
              <a:t>chart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graphical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</a:t>
            </a:r>
            <a:r>
              <a:rPr lang="de-DE" dirty="0" err="1"/>
              <a:t>effort</a:t>
            </a:r>
            <a:r>
              <a:rPr lang="de-DE" dirty="0"/>
              <a:t> in a </a:t>
            </a:r>
            <a:r>
              <a:rPr lang="de-DE" dirty="0" err="1"/>
              <a:t>project</a:t>
            </a:r>
            <a:r>
              <a:rPr lang="de-DE" dirty="0"/>
              <a:t>, in </a:t>
            </a:r>
            <a:r>
              <a:rPr lang="de-DE" dirty="0" err="1"/>
              <a:t>relation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remaining</a:t>
            </a:r>
            <a:r>
              <a:rPr lang="de-DE" dirty="0"/>
              <a:t> time. The optimal </a:t>
            </a:r>
            <a:r>
              <a:rPr lang="de-DE" dirty="0" err="1"/>
              <a:t>burn</a:t>
            </a:r>
            <a:r>
              <a:rPr lang="de-DE" dirty="0"/>
              <a:t> down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ratio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highlighted</a:t>
            </a:r>
            <a:r>
              <a:rPr lang="de-DE" dirty="0"/>
              <a:t> in </a:t>
            </a:r>
            <a:r>
              <a:rPr lang="de-DE" dirty="0" err="1"/>
              <a:t>green</a:t>
            </a:r>
            <a:r>
              <a:rPr lang="de-DE" dirty="0"/>
              <a:t>. Grey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time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completed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sprint</a:t>
            </a:r>
            <a:r>
              <a:rPr lang="de-DE" dirty="0"/>
              <a:t>,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real </a:t>
            </a:r>
            <a:r>
              <a:rPr lang="de-DE" dirty="0" err="1"/>
              <a:t>burn</a:t>
            </a:r>
            <a:r>
              <a:rPr lang="de-DE" dirty="0"/>
              <a:t> down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corresponding</a:t>
            </a:r>
            <a:r>
              <a:rPr lang="de-DE" dirty="0"/>
              <a:t> </a:t>
            </a:r>
            <a:r>
              <a:rPr lang="de-DE" dirty="0" err="1"/>
              <a:t>sprint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042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85032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704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307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8640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</a:t>
            </a:r>
          </a:p>
          <a:p>
            <a:r>
              <a:rPr lang="de-DE" dirty="0" err="1"/>
              <a:t>Vision+Agenda</a:t>
            </a:r>
            <a:r>
              <a:rPr lang="de-DE" dirty="0"/>
              <a:t> (Intro): 2min</a:t>
            </a:r>
          </a:p>
          <a:p>
            <a:r>
              <a:rPr lang="de-DE" dirty="0" err="1"/>
              <a:t>Use</a:t>
            </a:r>
            <a:r>
              <a:rPr lang="de-DE" dirty="0"/>
              <a:t> Cases: 3min</a:t>
            </a:r>
          </a:p>
          <a:p>
            <a:r>
              <a:rPr lang="de-DE" dirty="0"/>
              <a:t>Demo: 3,5min</a:t>
            </a:r>
          </a:p>
          <a:p>
            <a:r>
              <a:rPr lang="de-DE" dirty="0"/>
              <a:t>PM: 3,5-4min</a:t>
            </a:r>
          </a:p>
          <a:p>
            <a:r>
              <a:rPr lang="de-DE" dirty="0" err="1"/>
              <a:t>Architecture</a:t>
            </a:r>
            <a:r>
              <a:rPr lang="de-DE" dirty="0"/>
              <a:t>: 4-4,5min</a:t>
            </a:r>
          </a:p>
          <a:p>
            <a:r>
              <a:rPr lang="de-DE" dirty="0"/>
              <a:t>Quality: 2,5-3min</a:t>
            </a:r>
          </a:p>
          <a:p>
            <a:r>
              <a:rPr lang="de-DE" dirty="0"/>
              <a:t>Further </a:t>
            </a:r>
            <a:r>
              <a:rPr lang="de-DE" dirty="0" err="1"/>
              <a:t>Questions</a:t>
            </a:r>
            <a:r>
              <a:rPr lang="de-DE" dirty="0"/>
              <a:t> + </a:t>
            </a:r>
            <a:r>
              <a:rPr lang="de-DE" dirty="0" err="1"/>
              <a:t>Documentation</a:t>
            </a:r>
            <a:r>
              <a:rPr lang="de-DE" dirty="0"/>
              <a:t>: 30s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27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038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038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large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link on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will just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mainor</a:t>
            </a:r>
            <a:r>
              <a:rPr lang="de-DE" dirty="0"/>
              <a:t> </a:t>
            </a:r>
            <a:r>
              <a:rPr lang="de-DE" dirty="0" err="1"/>
              <a:t>parts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excerpt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. Every Controller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responsible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(</a:t>
            </a:r>
            <a:r>
              <a:rPr lang="de-DE" dirty="0" err="1"/>
              <a:t>or</a:t>
            </a:r>
            <a:r>
              <a:rPr lang="de-DE" dirty="0"/>
              <a:t> an </a:t>
            </a:r>
            <a:r>
              <a:rPr lang="de-DE" dirty="0" err="1"/>
              <a:t>anonymous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a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api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737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although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lots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controllers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dtos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clearly</a:t>
            </a:r>
            <a:r>
              <a:rPr lang="de-DE" dirty="0"/>
              <a:t> </a:t>
            </a:r>
            <a:r>
              <a:rPr lang="de-DE" dirty="0" err="1"/>
              <a:t>arranged</a:t>
            </a:r>
            <a:r>
              <a:rPr lang="de-DE" dirty="0"/>
              <a:t>.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interested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diagram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click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link </a:t>
            </a:r>
            <a:r>
              <a:rPr lang="de-DE" dirty="0" err="1"/>
              <a:t>later</a:t>
            </a:r>
            <a:r>
              <a:rPr lang="de-DE" dirty="0"/>
              <a:t> 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34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design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noticed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duplicated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different </a:t>
            </a:r>
            <a:r>
              <a:rPr lang="de-DE" dirty="0" err="1"/>
              <a:t>objects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stickers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altough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attributes</a:t>
            </a:r>
            <a:r>
              <a:rPr lang="de-DE" dirty="0"/>
              <a:t>.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summed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null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pattern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not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. This 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handling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explicit null </a:t>
            </a:r>
            <a:r>
              <a:rPr lang="de-DE" dirty="0" err="1"/>
              <a:t>reference</a:t>
            </a:r>
            <a:r>
              <a:rPr lang="de-DE" dirty="0"/>
              <a:t> on </a:t>
            </a:r>
            <a:r>
              <a:rPr lang="de-DE" dirty="0" err="1"/>
              <a:t>images</a:t>
            </a:r>
            <a:r>
              <a:rPr lang="de-DE" dirty="0"/>
              <a:t> but a </a:t>
            </a:r>
            <a:r>
              <a:rPr lang="de-DE" dirty="0" err="1"/>
              <a:t>dummy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. This, Dummy Image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inheriting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original Image. </a:t>
            </a:r>
            <a:r>
              <a:rPr lang="de-DE" dirty="0" err="1"/>
              <a:t>Until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not </a:t>
            </a:r>
            <a:r>
              <a:rPr lang="de-DE" dirty="0" err="1"/>
              <a:t>explicity</a:t>
            </a:r>
            <a:r>
              <a:rPr lang="de-DE" dirty="0"/>
              <a:t> </a:t>
            </a:r>
            <a:r>
              <a:rPr lang="de-DE" dirty="0" err="1"/>
              <a:t>uploaded</a:t>
            </a:r>
            <a:r>
              <a:rPr lang="de-DE" dirty="0"/>
              <a:t> a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sticker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dummy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placeholder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not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389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058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81916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</a:t>
            </a:r>
          </a:p>
          <a:p>
            <a:endParaRPr lang="de-DE" dirty="0"/>
          </a:p>
          <a:p>
            <a:r>
              <a:rPr lang="de-DE" dirty="0" err="1"/>
              <a:t>JUnit</a:t>
            </a:r>
            <a:r>
              <a:rPr lang="de-DE" dirty="0"/>
              <a:t> Tests: Service </a:t>
            </a:r>
            <a:r>
              <a:rPr lang="de-DE" dirty="0" err="1"/>
              <a:t>and</a:t>
            </a:r>
            <a:r>
              <a:rPr lang="de-DE" dirty="0"/>
              <a:t> Controller wurden getestet</a:t>
            </a:r>
          </a:p>
          <a:p>
            <a:r>
              <a:rPr lang="de-DE" dirty="0"/>
              <a:t>Database Tests: Minor Service /</a:t>
            </a:r>
            <a:r>
              <a:rPr lang="de-DE" dirty="0" err="1"/>
              <a:t>Repo</a:t>
            </a:r>
            <a:r>
              <a:rPr lang="de-DE" dirty="0"/>
              <a:t> Tests</a:t>
            </a:r>
          </a:p>
          <a:p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Driven</a:t>
            </a:r>
            <a:r>
              <a:rPr lang="de-DE" dirty="0"/>
              <a:t>: </a:t>
            </a:r>
            <a:r>
              <a:rPr lang="de-DE" dirty="0" err="1"/>
              <a:t>Cucumber</a:t>
            </a:r>
            <a:r>
              <a:rPr lang="de-DE" dirty="0"/>
              <a:t> (Klicken -&gt; Feature File 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  <a:p>
            <a:r>
              <a:rPr lang="de-DE" dirty="0"/>
              <a:t>Test </a:t>
            </a:r>
            <a:r>
              <a:rPr lang="de-DE" dirty="0" err="1"/>
              <a:t>Coverage</a:t>
            </a:r>
            <a:r>
              <a:rPr lang="de-DE" dirty="0"/>
              <a:t>: </a:t>
            </a:r>
            <a:r>
              <a:rPr lang="de-DE" dirty="0" err="1"/>
              <a:t>Jacoco</a:t>
            </a:r>
            <a:r>
              <a:rPr lang="de-DE" dirty="0"/>
              <a:t> berechnet das, mit </a:t>
            </a:r>
            <a:r>
              <a:rPr lang="de-DE" dirty="0" err="1"/>
              <a:t>Regex</a:t>
            </a:r>
            <a:r>
              <a:rPr lang="de-DE" dirty="0"/>
              <a:t> prozentzahl herausgefiltert und in </a:t>
            </a:r>
            <a:r>
              <a:rPr lang="de-DE" dirty="0" err="1"/>
              <a:t>Gitlab</a:t>
            </a:r>
            <a:r>
              <a:rPr lang="de-DE" dirty="0"/>
              <a:t> eingetragen. </a:t>
            </a:r>
            <a:r>
              <a:rPr lang="de-DE" dirty="0" err="1"/>
              <a:t>Sonarqube</a:t>
            </a:r>
            <a:r>
              <a:rPr lang="de-DE" dirty="0"/>
              <a:t> verwendet dieselbe Zahl</a:t>
            </a:r>
          </a:p>
          <a:p>
            <a:r>
              <a:rPr lang="de-DE" dirty="0"/>
              <a:t>Field Tests: Erklären (Video + Google Umfrage) -&gt; Schüler haben </a:t>
            </a:r>
            <a:r>
              <a:rPr lang="de-DE" dirty="0" err="1"/>
              <a:t>Pokemon</a:t>
            </a:r>
            <a:r>
              <a:rPr lang="de-DE" dirty="0"/>
              <a:t>-Zugangsdaten bekommen, Testen die Webseite anonym, Füllen die Umfrage aus. Es gibt eine Hilfsseite und ein Demovideo</a:t>
            </a:r>
          </a:p>
          <a:p>
            <a:endParaRPr lang="de-DE" dirty="0"/>
          </a:p>
          <a:p>
            <a:r>
              <a:rPr lang="de-DE" dirty="0"/>
              <a:t>KEINEN LINK ANKLICKEN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07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</a:t>
            </a:r>
            <a:r>
              <a:rPr lang="de-DE" dirty="0" err="1"/>
              <a:t>Duplicated</a:t>
            </a:r>
            <a:r>
              <a:rPr lang="de-DE" dirty="0"/>
              <a:t> Lines (=Images und Sticker zu einem gemeinsamen Objekt zusammenfassen) und </a:t>
            </a:r>
            <a:r>
              <a:rPr lang="de-DE" dirty="0" err="1"/>
              <a:t>Cyclometic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(=entfernen von </a:t>
            </a:r>
            <a:r>
              <a:rPr lang="de-DE" dirty="0" err="1"/>
              <a:t>If</a:t>
            </a:r>
            <a:r>
              <a:rPr lang="de-DE" dirty="0"/>
              <a:t>-Verschachtelungen)</a:t>
            </a:r>
          </a:p>
          <a:p>
            <a:endParaRPr lang="de-DE" dirty="0"/>
          </a:p>
          <a:p>
            <a:r>
              <a:rPr lang="de-DE" dirty="0" err="1"/>
              <a:t>Sonarqube</a:t>
            </a:r>
            <a:r>
              <a:rPr lang="de-DE" dirty="0"/>
              <a:t> läuft auf einem eigenen Server, aufrufbar unter folgendem Link NICHT DEN LINK ANKLICKEN; ENGLISCH REDEN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80650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08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8337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Weitere Links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413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2min - Jeanne: </a:t>
            </a:r>
            <a:r>
              <a:rPr lang="de-DE" dirty="0" err="1"/>
              <a:t>Derived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vision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a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2019 (</a:t>
            </a:r>
            <a:r>
              <a:rPr lang="de-DE" dirty="0" err="1"/>
              <a:t>green</a:t>
            </a:r>
            <a:r>
              <a:rPr lang="de-DE" dirty="0"/>
              <a:t>) </a:t>
            </a:r>
            <a:r>
              <a:rPr lang="de-DE" dirty="0" err="1"/>
              <a:t>and</a:t>
            </a:r>
            <a:r>
              <a:rPr lang="de-DE" dirty="0"/>
              <a:t> 2020 (</a:t>
            </a:r>
            <a:r>
              <a:rPr lang="de-DE" dirty="0" err="1"/>
              <a:t>red</a:t>
            </a:r>
            <a:r>
              <a:rPr lang="de-DE" dirty="0"/>
              <a:t>). At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minor minor </a:t>
            </a:r>
            <a:r>
              <a:rPr lang="de-DE" dirty="0" err="1"/>
              <a:t>functions</a:t>
            </a:r>
            <a:r>
              <a:rPr lang="de-DE" dirty="0"/>
              <a:t>: Account </a:t>
            </a:r>
            <a:r>
              <a:rPr lang="de-DE" dirty="0" err="1"/>
              <a:t>Operations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functions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footer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09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funcionality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ui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belongs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pages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filled</a:t>
            </a:r>
            <a:r>
              <a:rPr lang="de-DE" dirty="0"/>
              <a:t> out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friend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ui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Manage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Manage Page.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CRUDs but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functionality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separate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specified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. A Page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book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adding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sticker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388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numbered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Cases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2019 (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) </a:t>
            </a:r>
            <a:r>
              <a:rPr lang="de-DE" dirty="0" err="1"/>
              <a:t>and</a:t>
            </a:r>
            <a:r>
              <a:rPr lang="de-DE" dirty="0"/>
              <a:t> 2020 (</a:t>
            </a:r>
            <a:r>
              <a:rPr lang="de-DE" dirty="0" err="1"/>
              <a:t>red</a:t>
            </a:r>
            <a:r>
              <a:rPr lang="de-DE" dirty="0"/>
              <a:t>).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515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Jeanne: Überleitung zu Nico und </a:t>
            </a:r>
            <a:r>
              <a:rPr lang="de-DE" dirty="0" err="1"/>
              <a:t>Alfaview</a:t>
            </a:r>
            <a:r>
              <a:rPr lang="de-DE" dirty="0"/>
              <a:t> Sharing beenden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370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Nico: LIVE-Demo ~X min</a:t>
            </a:r>
          </a:p>
          <a:p>
            <a:r>
              <a:rPr lang="de-DE" dirty="0"/>
              <a:t>- Startseite + </a:t>
            </a:r>
            <a:r>
              <a:rPr lang="de-DE" dirty="0" err="1"/>
              <a:t>Footer</a:t>
            </a:r>
            <a:r>
              <a:rPr lang="de-DE" dirty="0"/>
              <a:t> + Header + Help (erwähnen)</a:t>
            </a:r>
          </a:p>
          <a:p>
            <a:r>
              <a:rPr lang="de-DE" dirty="0"/>
              <a:t>- Login</a:t>
            </a:r>
          </a:p>
          <a:p>
            <a:r>
              <a:rPr lang="de-DE" dirty="0"/>
              <a:t>- Cover</a:t>
            </a:r>
          </a:p>
          <a:p>
            <a:r>
              <a:rPr lang="de-DE" dirty="0"/>
              <a:t>- Edit Cover</a:t>
            </a:r>
          </a:p>
          <a:p>
            <a:r>
              <a:rPr lang="de-DE" dirty="0"/>
              <a:t>- Profile + Add Page</a:t>
            </a:r>
          </a:p>
          <a:p>
            <a:r>
              <a:rPr lang="de-DE" dirty="0"/>
              <a:t>- Edit Page</a:t>
            </a:r>
          </a:p>
          <a:p>
            <a:r>
              <a:rPr lang="de-DE" dirty="0"/>
              <a:t>- Read Page</a:t>
            </a:r>
          </a:p>
          <a:p>
            <a:r>
              <a:rPr lang="de-DE" dirty="0"/>
              <a:t>- Delete Page</a:t>
            </a:r>
          </a:p>
          <a:p>
            <a:r>
              <a:rPr lang="de-DE" dirty="0"/>
              <a:t>- </a:t>
            </a:r>
            <a:r>
              <a:rPr lang="de-DE" dirty="0" err="1"/>
              <a:t>Logout</a:t>
            </a:r>
            <a:endParaRPr lang="de-DE" dirty="0"/>
          </a:p>
          <a:p>
            <a:endParaRPr lang="de-DE" dirty="0"/>
          </a:p>
          <a:p>
            <a:r>
              <a:rPr lang="de-DE" dirty="0"/>
              <a:t>NICHT: Video anklicken, KEINE IDE, KEIN GITLAB, KEINE URL AUSSER </a:t>
            </a:r>
            <a:r>
              <a:rPr lang="de-DE" dirty="0" err="1"/>
              <a:t>bookly.online</a:t>
            </a:r>
            <a:r>
              <a:rPr lang="de-DE" dirty="0"/>
              <a:t>, KEINE EXCEL TABELLEN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498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Alexandra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714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7/1/20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icoschinacher.myjetbrains.com/youtrack/dashboard?id=97912dbd-9da6-463c-885e-63ac3637463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C8KZMciNv8I_smV_nzaEzk3PZSaR6lr7JVAEgE4Hryc/edit#gid=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jpeg"/><Relationship Id="rId18" Type="http://schemas.openxmlformats.org/officeDocument/2006/relationships/image" Target="../media/image35.jpe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3.jpe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5" Type="http://schemas.openxmlformats.org/officeDocument/2006/relationships/image" Target="../media/image32.jpeg"/><Relationship Id="rId10" Type="http://schemas.openxmlformats.org/officeDocument/2006/relationships/image" Target="../media/image27.jpe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Relationship Id="rId1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lab.com/project_bookly/bookly/-/blob/master/design/class_diagram.p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45.jpeg"/><Relationship Id="rId7" Type="http://schemas.openxmlformats.org/officeDocument/2006/relationships/image" Target="../media/image26.jpeg"/><Relationship Id="rId12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5.jpeg"/><Relationship Id="rId5" Type="http://schemas.openxmlformats.org/officeDocument/2006/relationships/image" Target="../media/image47.png"/><Relationship Id="rId10" Type="http://schemas.openxmlformats.org/officeDocument/2006/relationships/image" Target="../media/image25.png"/><Relationship Id="rId4" Type="http://schemas.openxmlformats.org/officeDocument/2006/relationships/image" Target="../media/image46.png"/><Relationship Id="rId9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R4Yb2V8zU&amp;feature=youtu.b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7.png"/><Relationship Id="rId4" Type="http://schemas.openxmlformats.org/officeDocument/2006/relationships/hyperlink" Target="https://sonarqube.bookly.online/dashboard?id=testbookly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nicoschinacher.myjetbrains.com/youtrack/dashboard?id=97912dbd-9da6-463c-885e-63ac3637463e" TargetMode="External"/><Relationship Id="rId13" Type="http://schemas.openxmlformats.org/officeDocument/2006/relationships/hyperlink" Target="https://www.youtube.com/watch?v=6JA0YSH2aXc&amp;feature=youtu.be" TargetMode="External"/><Relationship Id="rId3" Type="http://schemas.openxmlformats.org/officeDocument/2006/relationships/hyperlink" Target="https://bookly.online/" TargetMode="External"/><Relationship Id="rId7" Type="http://schemas.openxmlformats.org/officeDocument/2006/relationships/hyperlink" Target="https://gitlab.com/project_bookly/bookly/-/blob/master/PDFs/Documentation/Test_Plan.pdf" TargetMode="External"/><Relationship Id="rId12" Type="http://schemas.openxmlformats.org/officeDocument/2006/relationships/hyperlink" Target="https://nicoschinacher.myjetbrains.com/youtrack/reports/gantt/139-2?view=actua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ookly.online/swagger-ui.html" TargetMode="External"/><Relationship Id="rId11" Type="http://schemas.openxmlformats.org/officeDocument/2006/relationships/hyperlink" Target="https://sonarqube.bookly.online/dashboard?id=testbookly" TargetMode="External"/><Relationship Id="rId5" Type="http://schemas.openxmlformats.org/officeDocument/2006/relationships/hyperlink" Target="https://gitlab.com/project_bookly/bookly/-/blob/master/PDFs/Documentation/sad.pdf" TargetMode="External"/><Relationship Id="rId10" Type="http://schemas.openxmlformats.org/officeDocument/2006/relationships/hyperlink" Target="https://gitlab.com/project_bookly/bookly" TargetMode="External"/><Relationship Id="rId4" Type="http://schemas.openxmlformats.org/officeDocument/2006/relationships/hyperlink" Target="https://gitlab.com/project_bookly/bookly/-/blob/master/SRS.md" TargetMode="External"/><Relationship Id="rId9" Type="http://schemas.openxmlformats.org/officeDocument/2006/relationships/hyperlink" Target="https://blog.bookly.online/" TargetMode="External"/><Relationship Id="rId14" Type="http://schemas.openxmlformats.org/officeDocument/2006/relationships/hyperlink" Target="https://www.youtube.com/watch?v=hBR4Yb2V8zU&amp;feature=youtu.b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6JA0YSH2aXc&amp;feature=youtu.b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/>
              <a:t>bookly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4408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Rational Unified Process</a:t>
            </a:r>
            <a:r>
              <a:rPr lang="de-DE" b="1" dirty="0"/>
              <a:t> 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Alexandra</a:t>
            </a:r>
          </a:p>
          <a:p>
            <a:pPr lvl="1"/>
            <a:r>
              <a:rPr lang="en-US" b="1" dirty="0"/>
              <a:t>Requirements Specifier:</a:t>
            </a:r>
            <a:r>
              <a:rPr lang="en-US" dirty="0"/>
              <a:t> Describe and phrase the features / design of the website with the team</a:t>
            </a:r>
          </a:p>
          <a:p>
            <a:pPr lvl="1"/>
            <a:r>
              <a:rPr lang="en-US" b="1" dirty="0"/>
              <a:t>Project Manager:</a:t>
            </a:r>
            <a:r>
              <a:rPr lang="en-US" dirty="0"/>
              <a:t> Phrase acceptance criteria of the features + Coordinate sprints + Manage </a:t>
            </a:r>
            <a:r>
              <a:rPr lang="en-US" dirty="0" err="1"/>
              <a:t>YouTrack</a:t>
            </a:r>
            <a:r>
              <a:rPr lang="en-US" dirty="0"/>
              <a:t> + Assign Tags</a:t>
            </a:r>
          </a:p>
          <a:p>
            <a:r>
              <a:rPr lang="en-US" b="1" dirty="0"/>
              <a:t>Jeanne</a:t>
            </a:r>
          </a:p>
          <a:p>
            <a:pPr lvl="1"/>
            <a:r>
              <a:rPr lang="en-US" b="1" dirty="0"/>
              <a:t>Implementer: </a:t>
            </a:r>
            <a:r>
              <a:rPr lang="en-US" dirty="0"/>
              <a:t>Create database structure, logic, and interfaces (API)</a:t>
            </a:r>
          </a:p>
          <a:p>
            <a:pPr lvl="1"/>
            <a:r>
              <a:rPr lang="en-US" b="1" dirty="0"/>
              <a:t>Tester: </a:t>
            </a:r>
            <a:r>
              <a:rPr lang="en-US" dirty="0"/>
              <a:t>Test the interfaces (APIs) between Frontend, Backend, Database and the functionality of the Frontend</a:t>
            </a:r>
          </a:p>
          <a:p>
            <a:r>
              <a:rPr lang="en-US" b="1" dirty="0"/>
              <a:t>Nico</a:t>
            </a:r>
          </a:p>
          <a:p>
            <a:pPr lvl="1"/>
            <a:r>
              <a:rPr lang="en-US" b="1" dirty="0" err="1"/>
              <a:t>Deployer</a:t>
            </a:r>
            <a:r>
              <a:rPr lang="en-US" b="1" dirty="0"/>
              <a:t>:</a:t>
            </a:r>
            <a:r>
              <a:rPr lang="en-US" dirty="0"/>
              <a:t> Host domain and integrate CI (and Docker)</a:t>
            </a:r>
          </a:p>
          <a:p>
            <a:pPr lvl="1"/>
            <a:r>
              <a:rPr lang="en-US" b="1" dirty="0"/>
              <a:t>Designer:</a:t>
            </a:r>
            <a:r>
              <a:rPr lang="en-US" dirty="0"/>
              <a:t> Implement the design described in the Use-Cases + Web tests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82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836" y="1615345"/>
            <a:ext cx="7556807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7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- 2020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559" y="1615345"/>
            <a:ext cx="7136524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complete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96"/>
          <a:stretch/>
        </p:blipFill>
        <p:spPr>
          <a:xfrm>
            <a:off x="420415" y="1625855"/>
            <a:ext cx="7493875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8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57" y="2120900"/>
            <a:ext cx="8725036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193628" y="2226003"/>
            <a:ext cx="7882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weekly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3473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100" y="2008917"/>
            <a:ext cx="11361895" cy="3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6941" y="2120900"/>
            <a:ext cx="980446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Burn</a:t>
            </a:r>
            <a:r>
              <a:rPr lang="de-DE" dirty="0"/>
              <a:t>-Down-Chart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0810" y="2120900"/>
            <a:ext cx="9236730" cy="4051300"/>
          </a:xfrm>
          <a:prstGeom prst="rect">
            <a:avLst/>
          </a:prstGeom>
        </p:spPr>
      </p:pic>
      <p:sp>
        <p:nvSpPr>
          <p:cNvPr id="3" name="Textfeld 2">
            <a:hlinkClick r:id="rId4"/>
            <a:extLst>
              <a:ext uri="{FF2B5EF4-FFF2-40B4-BE49-F238E27FC236}">
                <a16:creationId xmlns:a16="http://schemas.microsoft.com/office/drawing/2014/main" id="{133B31D1-2BFE-3849-9A99-FAF50B32A9EA}"/>
              </a:ext>
            </a:extLst>
          </p:cNvPr>
          <p:cNvSpPr txBox="1"/>
          <p:nvPr/>
        </p:nvSpPr>
        <p:spPr>
          <a:xfrm>
            <a:off x="9399296" y="177963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 </a:t>
            </a:r>
            <a:r>
              <a:rPr lang="de-DE" dirty="0">
                <a:hlinkClick r:id="rId4"/>
              </a:rPr>
              <a:t>more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554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70966-9496-F14A-A6C2-5326F60C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A7B65B-1C3C-9049-8735-E8152FC4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48" y="1817159"/>
            <a:ext cx="8940799" cy="50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73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E08F80-952C-4B41-B2BA-4F920671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8F5785E-E5F6-614D-85FA-36DD9A6B5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92" y="1799771"/>
            <a:ext cx="10683558" cy="397370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AFCF461A-D506-6D4E-B13F-8B6664FE09CC}"/>
              </a:ext>
            </a:extLst>
          </p:cNvPr>
          <p:cNvSpPr txBox="1"/>
          <p:nvPr/>
        </p:nvSpPr>
        <p:spPr>
          <a:xfrm>
            <a:off x="806846" y="5849257"/>
            <a:ext cx="29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Risk</a:t>
            </a:r>
            <a:r>
              <a:rPr lang="de-DE" dirty="0"/>
              <a:t> Management ► </a:t>
            </a:r>
            <a:r>
              <a:rPr lang="de-DE" dirty="0">
                <a:hlinkClick r:id="rId4"/>
              </a:rPr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987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Cases</a:t>
            </a:r>
          </a:p>
          <a:p>
            <a:r>
              <a:rPr lang="en-US" sz="2800" dirty="0"/>
              <a:t>Demo</a:t>
            </a:r>
          </a:p>
          <a:p>
            <a:r>
              <a:rPr lang="en-US" sz="2800" dirty="0"/>
              <a:t>Project Management</a:t>
            </a:r>
          </a:p>
          <a:p>
            <a:r>
              <a:rPr lang="en-US" sz="2800" dirty="0"/>
              <a:t>Architecture</a:t>
            </a:r>
          </a:p>
          <a:p>
            <a:r>
              <a:rPr lang="en-US" sz="2800" dirty="0"/>
              <a:t>Quality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5" y="2093976"/>
            <a:ext cx="5818908" cy="38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14D44-284C-304A-8EB1-10E2F8BB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D050FD-66C7-0045-B7D8-368F9B79C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908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ür spring boot v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0" y="2902492"/>
            <a:ext cx="6281203" cy="249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82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6A352E7-9327-0D49-BF63-7F0DBC3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866" y="1876262"/>
            <a:ext cx="6442320" cy="42167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3324920" y="4624803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ildergebnis für spring boot vue">
            <a:extLst>
              <a:ext uri="{FF2B5EF4-FFF2-40B4-BE49-F238E27FC236}">
                <a16:creationId xmlns:a16="http://schemas.microsoft.com/office/drawing/2014/main" id="{EB09F81C-F629-7E47-B57E-600555A04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8221838" y="2513130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08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de-DE" dirty="0"/>
              <a:t> </a:t>
            </a:r>
            <a:r>
              <a:rPr lang="en-US" dirty="0"/>
              <a:t>Overview </a:t>
            </a:r>
          </a:p>
        </p:txBody>
      </p:sp>
      <p:pic>
        <p:nvPicPr>
          <p:cNvPr id="6146" name="Picture 2" descr="https://gitlab.com/project_bookly/bookly/raw/master/design/maven_mv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664" y="2120900"/>
            <a:ext cx="6137022" cy="4051300"/>
          </a:xfrm>
        </p:spPr>
      </p:pic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7990574" y="457708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ildergebnis für spring boot vue">
            <a:extLst>
              <a:ext uri="{FF2B5EF4-FFF2-40B4-BE49-F238E27FC236}">
                <a16:creationId xmlns:a16="http://schemas.microsoft.com/office/drawing/2014/main" id="{6C6CC59B-1308-134A-B774-93B691C1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2086963" y="4526329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42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8CB9B8-8116-844B-9E21-8E04E02A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D5180-14C0-2F4E-B61D-6FEF9EDF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1825986"/>
            <a:ext cx="4937057" cy="2000426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Backend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65E8415-20E6-904A-8A48-1B224F8B36AE}"/>
              </a:ext>
            </a:extLst>
          </p:cNvPr>
          <p:cNvSpPr txBox="1">
            <a:spLocks/>
          </p:cNvSpPr>
          <p:nvPr/>
        </p:nvSpPr>
        <p:spPr>
          <a:xfrm>
            <a:off x="6147582" y="1825986"/>
            <a:ext cx="4980666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/>
              <a:t>Frontend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FECDC97-0D45-4143-A21E-DD53BB583897}"/>
              </a:ext>
            </a:extLst>
          </p:cNvPr>
          <p:cNvSpPr txBox="1">
            <a:spLocks/>
          </p:cNvSpPr>
          <p:nvPr/>
        </p:nvSpPr>
        <p:spPr>
          <a:xfrm>
            <a:off x="6191191" y="4018201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B131FF7-A6FD-C748-B8E1-F01690349ED9}"/>
              </a:ext>
            </a:extLst>
          </p:cNvPr>
          <p:cNvSpPr txBox="1">
            <a:spLocks/>
          </p:cNvSpPr>
          <p:nvPr/>
        </p:nvSpPr>
        <p:spPr>
          <a:xfrm>
            <a:off x="1069846" y="3994637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Testing</a:t>
            </a:r>
            <a:endParaRPr lang="de-DE" dirty="0"/>
          </a:p>
        </p:txBody>
      </p:sp>
      <p:pic>
        <p:nvPicPr>
          <p:cNvPr id="7" name="Picture 2" descr="Bildergebnis für spring boot vue">
            <a:extLst>
              <a:ext uri="{FF2B5EF4-FFF2-40B4-BE49-F238E27FC236}">
                <a16:creationId xmlns:a16="http://schemas.microsoft.com/office/drawing/2014/main" id="{3E7D70CD-9AAE-C74C-BA8B-39C95D6E8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5953168" y="1840042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EC3C53F3-0772-6241-AE26-4DF2F64D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4319335"/>
            <a:ext cx="1944816" cy="6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agger-logo - Sme.UP">
            <a:extLst>
              <a:ext uri="{FF2B5EF4-FFF2-40B4-BE49-F238E27FC236}">
                <a16:creationId xmlns:a16="http://schemas.microsoft.com/office/drawing/2014/main" id="{66860D40-9F28-E043-8AFC-7FCB23B18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23233"/>
          <a:stretch/>
        </p:blipFill>
        <p:spPr bwMode="auto">
          <a:xfrm>
            <a:off x="2221995" y="3085578"/>
            <a:ext cx="1745332" cy="5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ostgreSQL Logo / Software / Logonoid.com">
            <a:extLst>
              <a:ext uri="{FF2B5EF4-FFF2-40B4-BE49-F238E27FC236}">
                <a16:creationId xmlns:a16="http://schemas.microsoft.com/office/drawing/2014/main" id="{D31BB585-FDFE-6549-8437-6040CA15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8" y="2113902"/>
            <a:ext cx="938533" cy="10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B14182DF-87A1-FC42-868B-6BB5765C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71" y="4185368"/>
            <a:ext cx="1579859" cy="108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4D7AECA8-FE8A-244E-BE64-5E70ED5C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615" y="2686844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EC2FEB0D-2A36-B04F-94D2-ACC28911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84" y="4927742"/>
            <a:ext cx="2343543" cy="7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tse1.mm.bing.net/th?id=OIP.1DPl2zEdD-AvUuTbO1zHQwHaED&amp;pid=Api">
            <a:extLst>
              <a:ext uri="{FF2B5EF4-FFF2-40B4-BE49-F238E27FC236}">
                <a16:creationId xmlns:a16="http://schemas.microsoft.com/office/drawing/2014/main" id="{CB64C062-1CC6-5F4F-BF4E-97E73639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03" y="2615276"/>
            <a:ext cx="821442" cy="4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tse3.mm.bing.net/th?id=OIP.-dwtOAr_bY_rW4sn__4NFAHaHa&amp;pid=Api">
            <a:extLst>
              <a:ext uri="{FF2B5EF4-FFF2-40B4-BE49-F238E27FC236}">
                <a16:creationId xmlns:a16="http://schemas.microsoft.com/office/drawing/2014/main" id="{F21FDD0D-F4EF-704D-91DE-E071F722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28" y="2884944"/>
            <a:ext cx="615916" cy="6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32E057D4-7B1E-1647-B658-9A71FCA3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370" y="4332087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ür spring boot vue">
            <a:extLst>
              <a:ext uri="{FF2B5EF4-FFF2-40B4-BE49-F238E27FC236}">
                <a16:creationId xmlns:a16="http://schemas.microsoft.com/office/drawing/2014/main" id="{00532A55-33D1-464D-84DC-27632E5FB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4779226" y="1915159"/>
            <a:ext cx="1016893" cy="87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9D2C9851-C280-CF42-999F-B51E85A0B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3836086" y="4776878"/>
            <a:ext cx="1181686" cy="50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C540309A-E597-C740-96D2-677FD51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72" y="3561222"/>
            <a:ext cx="825676" cy="2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87A6B20D-B9D2-444D-837B-03637D6B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1" y="356122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7AB8D88C-52B7-8449-A1FC-D44FFB14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79" y="5741140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FF2FAD39-89C3-A04A-A5DA-54ABBF85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0" y="577419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thumb/9/99/Unofficial_JavaScript_logo_2.svg/245px-Unofficial_JavaScript_logo_2.svg.png">
            <a:extLst>
              <a:ext uri="{FF2B5EF4-FFF2-40B4-BE49-F238E27FC236}">
                <a16:creationId xmlns:a16="http://schemas.microsoft.com/office/drawing/2014/main" id="{91B89121-ED3F-8841-84C9-5591B5BD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936" y="2028920"/>
            <a:ext cx="620849" cy="6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tse3.mm.bing.net/th?id=OIP.Qzqc7oxwG-JEUmxie8S4kAAAAA&amp;pid=Api">
            <a:extLst>
              <a:ext uri="{FF2B5EF4-FFF2-40B4-BE49-F238E27FC236}">
                <a16:creationId xmlns:a16="http://schemas.microsoft.com/office/drawing/2014/main" id="{C7F764FD-0FC8-E540-824A-B19EC9D1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36" y="2893063"/>
            <a:ext cx="1240648" cy="48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tse2.mm.bing.net/th?id=OIP.FulerPSf6CnOQcQ_Vo4KcQHaG2&amp;pid=Api">
            <a:extLst>
              <a:ext uri="{FF2B5EF4-FFF2-40B4-BE49-F238E27FC236}">
                <a16:creationId xmlns:a16="http://schemas.microsoft.com/office/drawing/2014/main" id="{26412293-5D92-0E47-8CAC-455E63A7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571" y="4180124"/>
            <a:ext cx="907191" cy="83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tse1.mm.bing.net/th?id=OIP.BeV_a2TnrqpvamOMsPL22gAAAA&amp;pid=Api">
            <a:extLst>
              <a:ext uri="{FF2B5EF4-FFF2-40B4-BE49-F238E27FC236}">
                <a16:creationId xmlns:a16="http://schemas.microsoft.com/office/drawing/2014/main" id="{BE1BB580-30DB-F243-B109-3F148E119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7481" r="17072" b="25777"/>
          <a:stretch/>
        </p:blipFill>
        <p:spPr bwMode="auto">
          <a:xfrm>
            <a:off x="6560841" y="5440356"/>
            <a:ext cx="1685433" cy="4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2EC1EBA3-3D79-1D4E-911D-1E7A2A2D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46" y="4994850"/>
            <a:ext cx="914258" cy="9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upload.wikimedia.org/wikipedia/commons/thumb/1/10/CSS3_and_HTML5_logos_and_wordmarks.svg/1280px-CSS3_and_HTML5_logos_and_wordmarks.svg.png">
            <a:extLst>
              <a:ext uri="{FF2B5EF4-FFF2-40B4-BE49-F238E27FC236}">
                <a16:creationId xmlns:a16="http://schemas.microsoft.com/office/drawing/2014/main" id="{567255ED-E898-3A41-AF90-5DEA73E1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94" y="2839700"/>
            <a:ext cx="1336278" cy="8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cdn-images-1.medium.com/max/1600/1*fK7U56Q-MRzEkuWHmMRn1Q.png">
            <a:extLst>
              <a:ext uri="{FF2B5EF4-FFF2-40B4-BE49-F238E27FC236}">
                <a16:creationId xmlns:a16="http://schemas.microsoft.com/office/drawing/2014/main" id="{60E0EA86-6F03-CD4A-8378-2D1D0980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2049429"/>
            <a:ext cx="1799237" cy="51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59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 scheme </a:t>
            </a:r>
            <a:r>
              <a:rPr lang="x-none" sz="4000" dirty="0"/>
              <a:t>–</a:t>
            </a:r>
            <a:r>
              <a:rPr lang="en-US" sz="4000" dirty="0"/>
              <a:t> Data 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EF1526-A888-5044-9423-F89F219EB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848" y="1791754"/>
            <a:ext cx="9902725" cy="42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52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- Controller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A45535-6759-E34F-908D-5EB68D14A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03"/>
          <a:stretch/>
        </p:blipFill>
        <p:spPr>
          <a:xfrm>
            <a:off x="1069848" y="1800665"/>
            <a:ext cx="9931185" cy="46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8069" y="423747"/>
            <a:ext cx="2246930" cy="6597812"/>
          </a:xfrm>
        </p:spPr>
        <p:txBody>
          <a:bodyPr vert="wordArt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spc="-300" dirty="0"/>
              <a:t>Class Diagram Model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2B67D3-90BF-DD47-860A-7D904BA73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84" t="37853" r="25412" b="30795"/>
          <a:stretch/>
        </p:blipFill>
        <p:spPr>
          <a:xfrm>
            <a:off x="2917128" y="423747"/>
            <a:ext cx="5813295" cy="5076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FFC5A3-A122-424E-B3C1-1F2CA409D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7" t="13010" r="72269" b="8051"/>
          <a:stretch/>
        </p:blipFill>
        <p:spPr>
          <a:xfrm>
            <a:off x="9381156" y="3045"/>
            <a:ext cx="1083213" cy="68549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64E62A1-070B-2847-8859-B8EE84FAC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1" t="93397" r="83536" b="263"/>
          <a:stretch/>
        </p:blipFill>
        <p:spPr>
          <a:xfrm>
            <a:off x="3947339" y="5500468"/>
            <a:ext cx="1876437" cy="1357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5369139-558E-A049-A204-384C9E8849ED}"/>
              </a:ext>
            </a:extLst>
          </p:cNvPr>
          <p:cNvSpPr txBox="1"/>
          <p:nvPr/>
        </p:nvSpPr>
        <p:spPr>
          <a:xfrm>
            <a:off x="801858" y="6091311"/>
            <a:ext cx="16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</a:t>
            </a:r>
            <a:r>
              <a:rPr lang="de-DE" dirty="0">
                <a:hlinkClick r:id="rId4"/>
              </a:rPr>
              <a:t>Whole 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786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5BE38-ED3D-E449-A675-E29A0581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Patterns: Null </a:t>
            </a:r>
            <a:r>
              <a:rPr lang="de-DE" dirty="0" err="1"/>
              <a:t>Object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B0905A-BF20-5149-92F1-4BF2C60A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1"/>
          <a:stretch/>
        </p:blipFill>
        <p:spPr>
          <a:xfrm>
            <a:off x="943943" y="1814733"/>
            <a:ext cx="7444675" cy="31792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B3D137-2276-F34D-8C7D-52E2BFC3D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" b="47380"/>
          <a:stretch/>
        </p:blipFill>
        <p:spPr>
          <a:xfrm>
            <a:off x="6303992" y="4039538"/>
            <a:ext cx="4824256" cy="23542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CF4108-B90A-3047-9CE5-83D4F77A7359}"/>
              </a:ext>
            </a:extLst>
          </p:cNvPr>
          <p:cNvSpPr txBox="1"/>
          <p:nvPr/>
        </p:nvSpPr>
        <p:spPr>
          <a:xfrm>
            <a:off x="8388618" y="181473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◀︎ </a:t>
            </a:r>
            <a:r>
              <a:rPr lang="de-DE" dirty="0" err="1"/>
              <a:t>before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EFE344-FC32-B54A-983F-C71EF5863320}"/>
              </a:ext>
            </a:extLst>
          </p:cNvPr>
          <p:cNvSpPr txBox="1"/>
          <p:nvPr/>
        </p:nvSpPr>
        <p:spPr>
          <a:xfrm>
            <a:off x="5427069" y="60244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 ▶︎</a:t>
            </a:r>
          </a:p>
        </p:txBody>
      </p:sp>
    </p:spTree>
    <p:extLst>
      <p:ext uri="{BB962C8B-B14F-4D97-AF65-F5344CB8AC3E}">
        <p14:creationId xmlns:p14="http://schemas.microsoft.com/office/powerpoint/2010/main" val="3191321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en-US" dirty="0"/>
              <a:t> Deployment View</a:t>
            </a:r>
          </a:p>
        </p:txBody>
      </p:sp>
      <p:pic>
        <p:nvPicPr>
          <p:cNvPr id="8194" name="Picture 2" descr="DeploymentVie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30" y="2482000"/>
            <a:ext cx="9887836" cy="30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40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F37B4-8483-FF44-A487-264E1E06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 Cases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85C62B-8175-7B44-97DD-67603661C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15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69848" y="1786597"/>
            <a:ext cx="10058400" cy="4385603"/>
          </a:xfrm>
        </p:spPr>
        <p:txBody>
          <a:bodyPr/>
          <a:lstStyle/>
          <a:p>
            <a:r>
              <a:rPr lang="de-DE" sz="2400" dirty="0"/>
              <a:t>Pipelines </a:t>
            </a:r>
            <a:br>
              <a:rPr lang="de-DE" sz="2400" dirty="0"/>
            </a:br>
            <a:r>
              <a:rPr lang="de-DE" sz="2400" b="1" dirty="0"/>
              <a:t>Test</a:t>
            </a:r>
            <a:r>
              <a:rPr lang="de-DE" sz="2400" dirty="0"/>
              <a:t> ► </a:t>
            </a:r>
            <a:r>
              <a:rPr lang="de-DE" sz="2400" b="1" dirty="0" err="1"/>
              <a:t>Build</a:t>
            </a:r>
            <a:r>
              <a:rPr lang="de-DE" sz="2400" dirty="0"/>
              <a:t> ► </a:t>
            </a:r>
            <a:r>
              <a:rPr lang="de-DE" sz="2400" b="1" dirty="0" err="1"/>
              <a:t>Metrics</a:t>
            </a:r>
            <a:r>
              <a:rPr lang="de-DE" sz="2400" dirty="0"/>
              <a:t> ► </a:t>
            </a:r>
            <a:r>
              <a:rPr lang="de-DE" sz="2400" b="1" dirty="0" err="1"/>
              <a:t>Deploy</a:t>
            </a:r>
            <a:r>
              <a:rPr lang="de-DE" sz="2400" dirty="0"/>
              <a:t> </a:t>
            </a:r>
            <a:r>
              <a:rPr lang="de-DE" sz="1800" dirty="0"/>
              <a:t>(</a:t>
            </a:r>
            <a:r>
              <a:rPr lang="de-DE" sz="1800" dirty="0" err="1"/>
              <a:t>automatic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manual</a:t>
            </a:r>
            <a:r>
              <a:rPr lang="de-DE" sz="1800" dirty="0"/>
              <a:t>)</a:t>
            </a:r>
            <a:endParaRPr lang="de-DE" sz="2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8DB265-2944-364B-84B9-4EF0232C3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48"/>
          <a:stretch/>
        </p:blipFill>
        <p:spPr>
          <a:xfrm>
            <a:off x="853323" y="2514959"/>
            <a:ext cx="10491450" cy="289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3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89799388-FFFC-5947-A951-8EDB37F9F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415757"/>
              </p:ext>
            </p:extLst>
          </p:nvPr>
        </p:nvGraphicFramePr>
        <p:xfrm>
          <a:off x="1069849" y="1926614"/>
          <a:ext cx="10634470" cy="42933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19210">
                  <a:extLst>
                    <a:ext uri="{9D8B030D-6E8A-4147-A177-3AD203B41FA5}">
                      <a16:colId xmlns:a16="http://schemas.microsoft.com/office/drawing/2014/main" val="3317057610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210708275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85118277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787707724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21858455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50267087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569474682"/>
                    </a:ext>
                  </a:extLst>
                </a:gridCol>
              </a:tblGrid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Push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GitLab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Test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Deploy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49342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continously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ready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sz="1600" dirty="0"/>
                        <a:t>+ </a:t>
                      </a:r>
                      <a:r>
                        <a:rPr lang="de-DE" sz="1600" dirty="0" err="1"/>
                        <a:t>we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decide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20006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de-DE" dirty="0"/>
                      </a:br>
                      <a:br>
                        <a:rPr lang="de-DE" dirty="0"/>
                      </a:br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dev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pPr algn="ctr"/>
                      <a:r>
                        <a:rPr lang="de-DE" dirty="0" err="1"/>
                        <a:t>or</a:t>
                      </a:r>
                      <a:endParaRPr lang="de-DE" dirty="0"/>
                    </a:p>
                    <a:p>
                      <a:pPr algn="ctr"/>
                      <a:r>
                        <a:rPr lang="de-DE" sz="1600" dirty="0" err="1"/>
                        <a:t>stage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86779"/>
                  </a:ext>
                </a:extLst>
              </a:tr>
            </a:tbl>
          </a:graphicData>
        </a:graphic>
      </p:graphicFrame>
      <p:pic>
        <p:nvPicPr>
          <p:cNvPr id="6146" name="Picture 2" descr="https://tse1.mm.bing.net/th?id=OIP.LD1vpnZ5ZKOb_9UlowuIhAHaHa&amp;pid=Api">
            <a:extLst>
              <a:ext uri="{FF2B5EF4-FFF2-40B4-BE49-F238E27FC236}">
                <a16:creationId xmlns:a16="http://schemas.microsoft.com/office/drawing/2014/main" id="{2D0D4292-0536-4D47-B83A-B672A99A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96" y="4957183"/>
            <a:ext cx="689318" cy="6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16CAA8CD-A5F1-114C-8950-1B7A75BF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95" y="4973322"/>
            <a:ext cx="727563" cy="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0077800A-EE24-324F-A864-534928BF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40" y="5240033"/>
            <a:ext cx="1094146" cy="2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6AED84EE-22A6-0E48-95B2-1AD18B463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054" y="4376599"/>
            <a:ext cx="376002" cy="34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C6A0DDC8-9072-B540-8F83-D72193F8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646" y="5728294"/>
            <a:ext cx="423413" cy="3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51BFC11D-C382-8747-8C09-D55C243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23" y="4564779"/>
            <a:ext cx="978719" cy="3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42D72BD8-35FB-AF45-AABC-9C15C91B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59" y="4312571"/>
            <a:ext cx="754789" cy="2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A0732F46-B79A-2E44-B027-87E19D3E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5759242" y="4346881"/>
            <a:ext cx="450569" cy="1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E5F0D9D5-DF41-F54F-B6F6-A2DBAD629F18}"/>
              </a:ext>
            </a:extLst>
          </p:cNvPr>
          <p:cNvSpPr/>
          <p:nvPr/>
        </p:nvSpPr>
        <p:spPr>
          <a:xfrm rot="7774270">
            <a:off x="5309874" y="2564375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Pfeil nach unten 14">
            <a:extLst>
              <a:ext uri="{FF2B5EF4-FFF2-40B4-BE49-F238E27FC236}">
                <a16:creationId xmlns:a16="http://schemas.microsoft.com/office/drawing/2014/main" id="{C1A19956-9F54-5340-ACBB-D8A92816A7EC}"/>
              </a:ext>
            </a:extLst>
          </p:cNvPr>
          <p:cNvSpPr/>
          <p:nvPr/>
        </p:nvSpPr>
        <p:spPr>
          <a:xfrm rot="7774270">
            <a:off x="6715503" y="2511938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>
            <a:extLst>
              <a:ext uri="{FF2B5EF4-FFF2-40B4-BE49-F238E27FC236}">
                <a16:creationId xmlns:a16="http://schemas.microsoft.com/office/drawing/2014/main" id="{C81C5BD5-A0A6-DF4A-B7C7-F3B8BF0332B6}"/>
              </a:ext>
            </a:extLst>
          </p:cNvPr>
          <p:cNvSpPr/>
          <p:nvPr/>
        </p:nvSpPr>
        <p:spPr>
          <a:xfrm rot="7774270">
            <a:off x="8088416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unten 16">
            <a:extLst>
              <a:ext uri="{FF2B5EF4-FFF2-40B4-BE49-F238E27FC236}">
                <a16:creationId xmlns:a16="http://schemas.microsoft.com/office/drawing/2014/main" id="{743DAAB4-DDCB-8A43-B146-EC227E6DADD1}"/>
              </a:ext>
            </a:extLst>
          </p:cNvPr>
          <p:cNvSpPr/>
          <p:nvPr/>
        </p:nvSpPr>
        <p:spPr>
          <a:xfrm rot="7774270">
            <a:off x="9461330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332A4DAC-F9CA-3949-9447-D4620011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797" y="4166509"/>
            <a:ext cx="1253412" cy="86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1F76BE86-26A3-564A-91F6-13F61F8D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03" y="4312531"/>
            <a:ext cx="490880" cy="4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8EBA84C8-27FD-E044-89ED-F7DF077E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81" y="5214165"/>
            <a:ext cx="464531" cy="4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7DC4B262-D613-7140-87F3-131610C3D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02" y="5448967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3E1CF547-6A8B-CB4A-BAED-AEBF1DE5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99" y="5170836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4B718D-9EF9-F34F-81F6-F183EF958066}"/>
              </a:ext>
            </a:extLst>
          </p:cNvPr>
          <p:cNvSpPr txBox="1"/>
          <p:nvPr/>
        </p:nvSpPr>
        <p:spPr>
          <a:xfrm rot="2452753">
            <a:off x="5226508" y="303030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15E171D-C6CA-3C4A-A4CF-75E3AE2672CA}"/>
              </a:ext>
            </a:extLst>
          </p:cNvPr>
          <p:cNvSpPr txBox="1"/>
          <p:nvPr/>
        </p:nvSpPr>
        <p:spPr>
          <a:xfrm rot="2452753">
            <a:off x="6614966" y="29778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512B605-8A07-F24F-BCA3-3B230ED25C6B}"/>
              </a:ext>
            </a:extLst>
          </p:cNvPr>
          <p:cNvSpPr txBox="1"/>
          <p:nvPr/>
        </p:nvSpPr>
        <p:spPr>
          <a:xfrm rot="2452753">
            <a:off x="8044177" y="30050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5286F22-1AFC-A442-A81F-57A521D4E778}"/>
              </a:ext>
            </a:extLst>
          </p:cNvPr>
          <p:cNvSpPr txBox="1"/>
          <p:nvPr/>
        </p:nvSpPr>
        <p:spPr>
          <a:xfrm rot="2452753">
            <a:off x="9393654" y="29894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27537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8A528-E001-3445-9BE4-466FB809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D19658-7965-314F-BEAA-8B1A9276F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625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50976"/>
          </a:xfrm>
        </p:spPr>
        <p:txBody>
          <a:bodyPr>
            <a:normAutofit/>
          </a:bodyPr>
          <a:lstStyle/>
          <a:p>
            <a:r>
              <a:rPr lang="en-US" sz="4000" dirty="0"/>
              <a:t>Testing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3000" y="1435608"/>
            <a:ext cx="10058400" cy="4050792"/>
          </a:xfrm>
        </p:spPr>
        <p:txBody>
          <a:bodyPr>
            <a:normAutofit lnSpcReduction="10000"/>
          </a:bodyPr>
          <a:lstStyle/>
          <a:p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endParaRPr lang="de-DE" sz="2400" dirty="0"/>
          </a:p>
          <a:p>
            <a:r>
              <a:rPr lang="de-DE" sz="2400" dirty="0"/>
              <a:t>Test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visible</a:t>
            </a:r>
            <a:r>
              <a:rPr lang="de-DE" sz="2400" dirty="0"/>
              <a:t> on </a:t>
            </a:r>
            <a:r>
              <a:rPr lang="de-DE" sz="2400" dirty="0" err="1"/>
              <a:t>GitLab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per </a:t>
            </a:r>
            <a:r>
              <a:rPr lang="de-DE" sz="2400" dirty="0" err="1"/>
              <a:t>commit</a:t>
            </a:r>
            <a:endParaRPr lang="de-DE" sz="2400" dirty="0"/>
          </a:p>
          <a:p>
            <a:r>
              <a:rPr lang="de-DE" sz="2400" dirty="0">
                <a:hlinkClick r:id="rId3"/>
              </a:rPr>
              <a:t>BDD </a:t>
            </a:r>
            <a:r>
              <a:rPr lang="de-DE" sz="2400" dirty="0" err="1">
                <a:hlinkClick r:id="rId3"/>
              </a:rPr>
              <a:t>tests</a:t>
            </a:r>
            <a:r>
              <a:rPr lang="de-DE" sz="2400" dirty="0">
                <a:hlinkClick r:id="rId3"/>
              </a:rPr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cucumber</a:t>
            </a:r>
            <a:endParaRPr lang="de-DE" sz="2400" dirty="0"/>
          </a:p>
          <a:p>
            <a:r>
              <a:rPr lang="de-DE" sz="2400" dirty="0" err="1"/>
              <a:t>JUnit</a:t>
            </a:r>
            <a:r>
              <a:rPr lang="de-DE" sz="2400" dirty="0"/>
              <a:t>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Database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Field Test</a:t>
            </a:r>
          </a:p>
          <a:p>
            <a:endParaRPr lang="de-DE" sz="2400" dirty="0"/>
          </a:p>
          <a:p>
            <a:r>
              <a:rPr lang="de-DE" sz="2400" b="1" dirty="0"/>
              <a:t>Test </a:t>
            </a:r>
            <a:r>
              <a:rPr lang="de-DE" sz="2400" b="1" dirty="0" err="1"/>
              <a:t>Coverage</a:t>
            </a:r>
            <a:endParaRPr lang="de-DE" sz="2400" b="1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20" y="399604"/>
            <a:ext cx="4761687" cy="629455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305ECB-80CA-2943-9ADB-C724BE03B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040" y="5358844"/>
            <a:ext cx="3179239" cy="6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5C941-30C7-A244-9BED-2C01B6A1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7ABE441-0C33-6349-8C71-FEF34A596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8700" y="1922860"/>
            <a:ext cx="7206715" cy="4288341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8F4755-7180-2D4B-A513-06E88350A433}"/>
              </a:ext>
            </a:extLst>
          </p:cNvPr>
          <p:cNvSpPr txBox="1"/>
          <p:nvPr/>
        </p:nvSpPr>
        <p:spPr>
          <a:xfrm>
            <a:off x="7724648" y="110463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▶︎</a:t>
            </a:r>
            <a:r>
              <a:rPr lang="de-DE" dirty="0">
                <a:hlinkClick r:id="rId4"/>
              </a:rPr>
              <a:t>Sonarqube</a:t>
            </a:r>
            <a:endParaRPr lang="de-DE" dirty="0"/>
          </a:p>
        </p:txBody>
      </p:sp>
      <p:pic>
        <p:nvPicPr>
          <p:cNvPr id="7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64170D31-9013-6540-B789-B7B72219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77" y="841665"/>
            <a:ext cx="3017342" cy="7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9D16B-D0B7-7E4D-8EB9-37EF8347B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318" y="1856935"/>
            <a:ext cx="1955922" cy="45802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414A78-D4C5-6945-B7F7-2168F734276C}"/>
              </a:ext>
            </a:extLst>
          </p:cNvPr>
          <p:cNvSpPr/>
          <p:nvPr/>
        </p:nvSpPr>
        <p:spPr>
          <a:xfrm>
            <a:off x="1371600" y="5818908"/>
            <a:ext cx="1717964" cy="180110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69FC3A0-39BE-794A-A623-E014C9E08992}"/>
              </a:ext>
            </a:extLst>
          </p:cNvPr>
          <p:cNvSpPr/>
          <p:nvPr/>
        </p:nvSpPr>
        <p:spPr>
          <a:xfrm>
            <a:off x="1371600" y="4779465"/>
            <a:ext cx="1717964" cy="180110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99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261122-1B78-3541-824E-BEFC3C557C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Further </a:t>
            </a: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C2FD5C-30A2-7D45-B508-29C7065C1F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303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25C5E-C30F-3542-874F-C31422ED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Bookly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76994-232A-FB45-843A-691E95BF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Stage System</a:t>
            </a:r>
          </a:p>
          <a:p>
            <a:pPr lvl="1"/>
            <a:r>
              <a:rPr lang="de-DE" dirty="0">
                <a:hlinkClick r:id="rId3"/>
              </a:rPr>
              <a:t>bookly.online</a:t>
            </a:r>
            <a:endParaRPr lang="de-DE" dirty="0"/>
          </a:p>
          <a:p>
            <a:r>
              <a:rPr lang="de-DE" dirty="0" err="1"/>
              <a:t>Documentation</a:t>
            </a:r>
            <a:endParaRPr lang="de-DE" dirty="0"/>
          </a:p>
          <a:p>
            <a:pPr lvl="1"/>
            <a:r>
              <a:rPr lang="de-DE" dirty="0">
                <a:hlinkClick r:id="rId4"/>
              </a:rPr>
              <a:t>SRS</a:t>
            </a:r>
            <a:endParaRPr lang="de-DE" dirty="0"/>
          </a:p>
          <a:p>
            <a:pPr lvl="1"/>
            <a:r>
              <a:rPr lang="de-DE" dirty="0">
                <a:hlinkClick r:id="rId5"/>
              </a:rPr>
              <a:t>SAD</a:t>
            </a:r>
            <a:endParaRPr lang="de-DE" dirty="0"/>
          </a:p>
          <a:p>
            <a:pPr lvl="1"/>
            <a:r>
              <a:rPr lang="de-DE" dirty="0" err="1">
                <a:hlinkClick r:id="rId6"/>
              </a:rPr>
              <a:t>Swagger</a:t>
            </a:r>
            <a:endParaRPr lang="de-DE" dirty="0"/>
          </a:p>
          <a:p>
            <a:pPr lvl="1"/>
            <a:r>
              <a:rPr lang="de-DE" dirty="0">
                <a:hlinkClick r:id="rId7"/>
              </a:rPr>
              <a:t>Testplan</a:t>
            </a:r>
            <a:endParaRPr lang="de-DE" dirty="0"/>
          </a:p>
          <a:p>
            <a:r>
              <a:rPr lang="de-DE" dirty="0"/>
              <a:t>Project Management and Quality</a:t>
            </a:r>
            <a:endParaRPr lang="de-DE" dirty="0">
              <a:hlinkClick r:id="rId8"/>
            </a:endParaRPr>
          </a:p>
          <a:p>
            <a:pPr lvl="1"/>
            <a:r>
              <a:rPr lang="de-DE" dirty="0">
                <a:hlinkClick r:id="rId8"/>
              </a:rPr>
              <a:t>YouTrack</a:t>
            </a:r>
            <a:endParaRPr lang="de-DE" dirty="0"/>
          </a:p>
          <a:p>
            <a:pPr lvl="1"/>
            <a:r>
              <a:rPr lang="de-DE" dirty="0">
                <a:hlinkClick r:id="rId9"/>
              </a:rPr>
              <a:t>Blog</a:t>
            </a:r>
            <a:endParaRPr lang="de-DE" dirty="0"/>
          </a:p>
          <a:p>
            <a:pPr lvl="1"/>
            <a:r>
              <a:rPr lang="de-DE" dirty="0" err="1">
                <a:hlinkClick r:id="rId10"/>
              </a:rPr>
              <a:t>GitLab</a:t>
            </a:r>
            <a:endParaRPr lang="de-DE" dirty="0"/>
          </a:p>
          <a:p>
            <a:pPr lvl="1"/>
            <a:r>
              <a:rPr lang="de-DE" dirty="0">
                <a:hlinkClick r:id="rId11"/>
              </a:rPr>
              <a:t>SonarQube</a:t>
            </a:r>
            <a:endParaRPr lang="de-DE" dirty="0"/>
          </a:p>
          <a:p>
            <a:pPr lvl="1"/>
            <a:r>
              <a:rPr lang="de-DE" dirty="0">
                <a:hlinkClick r:id="rId12"/>
              </a:rPr>
              <a:t>Gantt Chart Time Estimation</a:t>
            </a:r>
            <a:endParaRPr lang="de-DE" dirty="0"/>
          </a:p>
          <a:p>
            <a:r>
              <a:rPr lang="de-DE" dirty="0">
                <a:hlinkClick r:id="rId13"/>
              </a:rPr>
              <a:t>Demo</a:t>
            </a:r>
            <a:endParaRPr lang="de-DE" dirty="0"/>
          </a:p>
          <a:p>
            <a:r>
              <a:rPr lang="de-DE" dirty="0">
                <a:hlinkClick r:id="rId14"/>
              </a:rPr>
              <a:t>Test 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690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Extend of functionality</a:t>
            </a:r>
          </a:p>
        </p:txBody>
      </p:sp>
      <p:pic>
        <p:nvPicPr>
          <p:cNvPr id="1032" name="Picture 8" descr="https://gitlab.com/project_bookly/bookly/-/raw/master/design/usecase.png">
            <a:extLst>
              <a:ext uri="{FF2B5EF4-FFF2-40B4-BE49-F238E27FC236}">
                <a16:creationId xmlns:a16="http://schemas.microsoft.com/office/drawing/2014/main" id="{2E5E1DDC-64A1-C748-B245-D4580B2DC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5" r="15379" b="80383"/>
          <a:stretch/>
        </p:blipFill>
        <p:spPr bwMode="auto">
          <a:xfrm>
            <a:off x="642892" y="1785536"/>
            <a:ext cx="5678542" cy="23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D822870-9E06-9F40-83C7-BF06AC58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325" y="296152"/>
            <a:ext cx="4953000" cy="62865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08CF09C-A051-BD44-970E-AC42363B60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37" t="78794" r="14290"/>
          <a:stretch/>
        </p:blipFill>
        <p:spPr>
          <a:xfrm>
            <a:off x="516057" y="4219164"/>
            <a:ext cx="5805377" cy="24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2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Extend of functionality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822870-9E06-9F40-83C7-BF06AC583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325" y="296152"/>
            <a:ext cx="4953000" cy="6286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D75C50-F5C5-384F-86F1-07AA4AA61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03" b="21944"/>
          <a:stretch/>
        </p:blipFill>
        <p:spPr>
          <a:xfrm>
            <a:off x="723014" y="1765005"/>
            <a:ext cx="6049926" cy="4450122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7A2D0C0-1902-3949-9EF2-B5E3FA5EE9D5}"/>
              </a:ext>
            </a:extLst>
          </p:cNvPr>
          <p:cNvSpPr/>
          <p:nvPr/>
        </p:nvSpPr>
        <p:spPr>
          <a:xfrm>
            <a:off x="414669" y="5602515"/>
            <a:ext cx="1660873" cy="98013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27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842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Manage page 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C: create page entry (UC 1)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R: read an entry (UC 2)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U: update/edit an entry (UC 3)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D: delete an entry (part of account)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0764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Manage book 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C: create a book (UC 4)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R: show cover/title (UC 5)</a:t>
            </a:r>
          </a:p>
          <a:p>
            <a:pPr lvl="1"/>
            <a:r>
              <a:rPr lang="en-US" sz="2400" b="1" dirty="0">
                <a:solidFill>
                  <a:srgbClr val="92D050"/>
                </a:solidFill>
              </a:rPr>
              <a:t>U: update cover/title (UC 6)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D: delete (part of account)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D390FE-75C9-E74E-A4CA-68EB4D332C27}"/>
              </a:ext>
            </a:extLst>
          </p:cNvPr>
          <p:cNvSpPr txBox="1"/>
          <p:nvPr/>
        </p:nvSpPr>
        <p:spPr>
          <a:xfrm>
            <a:off x="4193718" y="5040259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Green 		</a:t>
            </a:r>
            <a:r>
              <a:rPr lang="de-DE" dirty="0" err="1"/>
              <a:t>implemented</a:t>
            </a:r>
            <a:r>
              <a:rPr lang="de-DE" dirty="0"/>
              <a:t> in 2019</a:t>
            </a:r>
          </a:p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			</a:t>
            </a:r>
            <a:r>
              <a:rPr lang="de-DE" dirty="0" err="1"/>
              <a:t>implemented</a:t>
            </a:r>
            <a:r>
              <a:rPr lang="de-DE" dirty="0"/>
              <a:t> in 2020</a:t>
            </a:r>
          </a:p>
          <a:p>
            <a:r>
              <a:rPr lang="de-DE" b="1" dirty="0" err="1"/>
              <a:t>Bold</a:t>
            </a:r>
            <a:r>
              <a:rPr lang="de-DE" dirty="0"/>
              <a:t>		</a:t>
            </a:r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02317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21464" cy="365760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Share code to invite friends (UC 7)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Manage Page Decorations (UC 8)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</a:t>
            </a:r>
          </a:p>
          <a:p>
            <a:pPr lvl="1"/>
            <a:r>
              <a:rPr lang="en-US" sz="2400" dirty="0"/>
              <a:t>U: update sticker</a:t>
            </a:r>
          </a:p>
          <a:p>
            <a:pPr lvl="1"/>
            <a:r>
              <a:rPr lang="en-US" sz="2400" dirty="0"/>
              <a:t>D: delete sticker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Navigate Footer (UC 10)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Navigate Header (UC 11)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Operate Account (UC 12)</a:t>
            </a:r>
          </a:p>
          <a:p>
            <a:endParaRPr lang="en-US" sz="2400" u="sng" dirty="0">
              <a:solidFill>
                <a:srgbClr val="FF0000"/>
              </a:solidFill>
            </a:endParaRPr>
          </a:p>
          <a:p>
            <a:endParaRPr lang="en-US" sz="2400" u="sng" dirty="0">
              <a:solidFill>
                <a:srgbClr val="FF0000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283826" cy="3206780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Manage Cover Decorations (UC 9) 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sticker/theme</a:t>
            </a:r>
          </a:p>
          <a:p>
            <a:pPr lvl="1"/>
            <a:r>
              <a:rPr lang="en-US" sz="2400" dirty="0"/>
              <a:t>U: update sticker/theme</a:t>
            </a:r>
          </a:p>
          <a:p>
            <a:pPr lvl="1"/>
            <a:r>
              <a:rPr lang="en-US" sz="2400" dirty="0"/>
              <a:t>D: delete sticker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45A213-737F-9641-8223-4BE1A7631A08}"/>
              </a:ext>
            </a:extLst>
          </p:cNvPr>
          <p:cNvSpPr txBox="1"/>
          <p:nvPr/>
        </p:nvSpPr>
        <p:spPr>
          <a:xfrm>
            <a:off x="6478106" y="4699379"/>
            <a:ext cx="3810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92D050"/>
                </a:solidFill>
              </a:rPr>
              <a:t>Green 		</a:t>
            </a:r>
            <a:r>
              <a:rPr lang="de-DE" dirty="0" err="1"/>
              <a:t>implemented</a:t>
            </a:r>
            <a:r>
              <a:rPr lang="de-DE" dirty="0"/>
              <a:t> in 2019</a:t>
            </a:r>
          </a:p>
          <a:p>
            <a:r>
              <a:rPr lang="de-DE" dirty="0" err="1">
                <a:solidFill>
                  <a:srgbClr val="FF0000"/>
                </a:solidFill>
              </a:rPr>
              <a:t>Red</a:t>
            </a:r>
            <a:r>
              <a:rPr lang="de-DE" dirty="0">
                <a:solidFill>
                  <a:srgbClr val="FF0000"/>
                </a:solidFill>
              </a:rPr>
              <a:t>			</a:t>
            </a:r>
            <a:r>
              <a:rPr lang="de-DE" dirty="0" err="1"/>
              <a:t>implemented</a:t>
            </a:r>
            <a:r>
              <a:rPr lang="de-DE" dirty="0"/>
              <a:t> in 2020</a:t>
            </a:r>
          </a:p>
          <a:p>
            <a:r>
              <a:rPr lang="de-DE" b="1" dirty="0" err="1"/>
              <a:t>Bold</a:t>
            </a:r>
            <a:r>
              <a:rPr lang="de-DE" dirty="0"/>
              <a:t>		</a:t>
            </a:r>
            <a:r>
              <a:rPr lang="de-DE" dirty="0" err="1"/>
              <a:t>Use</a:t>
            </a:r>
            <a:r>
              <a:rPr lang="de-DE" dirty="0"/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125093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BOOKLY - </a:t>
            </a:r>
            <a:r>
              <a:rPr lang="en-US" dirty="0"/>
              <a:t>friendship book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8" y="1225296"/>
            <a:ext cx="5144656" cy="341665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FD958FD-A79C-1942-9885-7CF28DFD6167}"/>
              </a:ext>
            </a:extLst>
          </p:cNvPr>
          <p:cNvSpPr txBox="1"/>
          <p:nvPr/>
        </p:nvSpPr>
        <p:spPr>
          <a:xfrm>
            <a:off x="2349795" y="3902149"/>
            <a:ext cx="109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 </a:t>
            </a:r>
            <a:r>
              <a:rPr lang="de-DE" dirty="0">
                <a:hlinkClick r:id="rId4"/>
              </a:rPr>
              <a:t>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63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CDF1E-CECB-9545-8AB4-E559E3E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AD7D9F-9847-6C48-BBD2-CF6DDF098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07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1538</Words>
  <Application>Microsoft Macintosh PowerPoint</Application>
  <PresentationFormat>Breitbild</PresentationFormat>
  <Paragraphs>243</Paragraphs>
  <Slides>36</Slides>
  <Notes>30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1" baseType="lpstr">
      <vt:lpstr>Calibri</vt:lpstr>
      <vt:lpstr>Rockwell</vt:lpstr>
      <vt:lpstr>Rockwell Condensed</vt:lpstr>
      <vt:lpstr>Wingdings</vt:lpstr>
      <vt:lpstr>Holzart</vt:lpstr>
      <vt:lpstr>bookly</vt:lpstr>
      <vt:lpstr>Outline</vt:lpstr>
      <vt:lpstr>Use Cases</vt:lpstr>
      <vt:lpstr>Extend of functionality</vt:lpstr>
      <vt:lpstr>Extend of functionality</vt:lpstr>
      <vt:lpstr>Use Cases</vt:lpstr>
      <vt:lpstr>Use Cases</vt:lpstr>
      <vt:lpstr>DEMO</vt:lpstr>
      <vt:lpstr>Project Management</vt:lpstr>
      <vt:lpstr>RUP- Rational Unified Process </vt:lpstr>
      <vt:lpstr>RUP- Workflow </vt:lpstr>
      <vt:lpstr>RUP- Workflow - 2020 </vt:lpstr>
      <vt:lpstr>RUP- Workflow - complete </vt:lpstr>
      <vt:lpstr>Scrum and Youtrack</vt:lpstr>
      <vt:lpstr>Scrum and Youtrack</vt:lpstr>
      <vt:lpstr>Scrum and Youtrack</vt:lpstr>
      <vt:lpstr>Burn-Down-Chart</vt:lpstr>
      <vt:lpstr>Cost Estimation</vt:lpstr>
      <vt:lpstr>Risk Management</vt:lpstr>
      <vt:lpstr>Architecture</vt:lpstr>
      <vt:lpstr>Main Idea</vt:lpstr>
      <vt:lpstr>Overview</vt:lpstr>
      <vt:lpstr>Architecture – Overview </vt:lpstr>
      <vt:lpstr>Technology</vt:lpstr>
      <vt:lpstr>Database scheme – Data View</vt:lpstr>
      <vt:lpstr>Class Diagram - Controller</vt:lpstr>
      <vt:lpstr>Class Diagram Model</vt:lpstr>
      <vt:lpstr>Design Patterns: Null Object</vt:lpstr>
      <vt:lpstr>Architecture – Deployment View</vt:lpstr>
      <vt:lpstr>Continous Integration</vt:lpstr>
      <vt:lpstr>Continous Integration</vt:lpstr>
      <vt:lpstr>QUality</vt:lpstr>
      <vt:lpstr>Testing</vt:lpstr>
      <vt:lpstr>Metrics</vt:lpstr>
      <vt:lpstr>Further Questions?</vt:lpstr>
      <vt:lpstr>Bookly Documentation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bookly</dc:title>
  <dc:creator>Alexandra Stober</dc:creator>
  <cp:lastModifiedBy>Microsoft Office User</cp:lastModifiedBy>
  <cp:revision>78</cp:revision>
  <cp:lastPrinted>2020-06-30T09:40:55Z</cp:lastPrinted>
  <dcterms:created xsi:type="dcterms:W3CDTF">2019-11-21T13:59:32Z</dcterms:created>
  <dcterms:modified xsi:type="dcterms:W3CDTF">2020-07-01T19:39:29Z</dcterms:modified>
</cp:coreProperties>
</file>